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5BA47-C653-47FD-B36B-9C0E33CAF0C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9F0E241-CB1D-436F-A08D-E9F93A3ED8D6}">
      <dgm:prSet/>
      <dgm:spPr/>
      <dgm:t>
        <a:bodyPr/>
        <a:lstStyle/>
        <a:p>
          <a:r>
            <a:rPr lang="en-US" dirty="0"/>
            <a:t>Improve overall police services to served communities</a:t>
          </a:r>
        </a:p>
      </dgm:t>
    </dgm:pt>
    <dgm:pt modelId="{1964AFA1-477E-434E-8852-FE5D4F23E23D}" type="parTrans" cxnId="{CC97732B-F485-4832-AD9A-E4BD6EE97761}">
      <dgm:prSet/>
      <dgm:spPr/>
      <dgm:t>
        <a:bodyPr/>
        <a:lstStyle/>
        <a:p>
          <a:endParaRPr lang="en-US"/>
        </a:p>
      </dgm:t>
    </dgm:pt>
    <dgm:pt modelId="{53CC0985-0AFB-4BE3-BA97-8377C059D00C}" type="sibTrans" cxnId="{CC97732B-F485-4832-AD9A-E4BD6EE97761}">
      <dgm:prSet/>
      <dgm:spPr/>
      <dgm:t>
        <a:bodyPr/>
        <a:lstStyle/>
        <a:p>
          <a:endParaRPr lang="en-US"/>
        </a:p>
      </dgm:t>
    </dgm:pt>
    <dgm:pt modelId="{AF389B4E-5B11-4517-887E-AA3EF72263F9}">
      <dgm:prSet/>
      <dgm:spPr/>
      <dgm:t>
        <a:bodyPr/>
        <a:lstStyle/>
        <a:p>
          <a:r>
            <a:rPr lang="en-US" dirty="0"/>
            <a:t>Better utilization of building and technical resources</a:t>
          </a:r>
        </a:p>
      </dgm:t>
    </dgm:pt>
    <dgm:pt modelId="{16DBB9F7-7391-4D97-BA89-2C15962DB8E6}" type="parTrans" cxnId="{23F2F5C4-701E-452E-9C20-D1AACF624056}">
      <dgm:prSet/>
      <dgm:spPr/>
      <dgm:t>
        <a:bodyPr/>
        <a:lstStyle/>
        <a:p>
          <a:endParaRPr lang="en-US"/>
        </a:p>
      </dgm:t>
    </dgm:pt>
    <dgm:pt modelId="{CE869A6E-413E-419D-A23D-C23945561924}" type="sibTrans" cxnId="{23F2F5C4-701E-452E-9C20-D1AACF624056}">
      <dgm:prSet/>
      <dgm:spPr/>
      <dgm:t>
        <a:bodyPr/>
        <a:lstStyle/>
        <a:p>
          <a:endParaRPr lang="en-US"/>
        </a:p>
      </dgm:t>
    </dgm:pt>
    <dgm:pt modelId="{9F292802-D4B2-41EC-98EC-78373F9E3A90}">
      <dgm:prSet/>
      <dgm:spPr/>
      <dgm:t>
        <a:bodyPr/>
        <a:lstStyle/>
        <a:p>
          <a:r>
            <a:rPr lang="en-US"/>
            <a:t>Improved sharing of police data</a:t>
          </a:r>
        </a:p>
      </dgm:t>
    </dgm:pt>
    <dgm:pt modelId="{86CBA1FF-B8FC-434B-83CE-468C7E19F7AA}" type="parTrans" cxnId="{F8CDF2F1-B52B-4F16-B089-2BD2083E23E7}">
      <dgm:prSet/>
      <dgm:spPr/>
      <dgm:t>
        <a:bodyPr/>
        <a:lstStyle/>
        <a:p>
          <a:endParaRPr lang="en-US"/>
        </a:p>
      </dgm:t>
    </dgm:pt>
    <dgm:pt modelId="{65DEB7E2-75D8-42FF-936F-2C5C161EEF44}" type="sibTrans" cxnId="{F8CDF2F1-B52B-4F16-B089-2BD2083E23E7}">
      <dgm:prSet/>
      <dgm:spPr/>
      <dgm:t>
        <a:bodyPr/>
        <a:lstStyle/>
        <a:p>
          <a:endParaRPr lang="en-US"/>
        </a:p>
      </dgm:t>
    </dgm:pt>
    <dgm:pt modelId="{4B39889A-1CFB-40E6-B205-595C9A9916FE}">
      <dgm:prSet/>
      <dgm:spPr/>
      <dgm:t>
        <a:bodyPr/>
        <a:lstStyle/>
        <a:p>
          <a:r>
            <a:rPr lang="en-US"/>
            <a:t>Improved compliance with state and national standards</a:t>
          </a:r>
        </a:p>
      </dgm:t>
    </dgm:pt>
    <dgm:pt modelId="{B7B958A3-1366-498B-B519-38BABC9F67B5}" type="parTrans" cxnId="{96245578-6F52-470E-8D06-A1B369B17B35}">
      <dgm:prSet/>
      <dgm:spPr/>
      <dgm:t>
        <a:bodyPr/>
        <a:lstStyle/>
        <a:p>
          <a:endParaRPr lang="en-US"/>
        </a:p>
      </dgm:t>
    </dgm:pt>
    <dgm:pt modelId="{9E55341F-760D-4CC4-B217-4007552A71C9}" type="sibTrans" cxnId="{96245578-6F52-470E-8D06-A1B369B17B35}">
      <dgm:prSet/>
      <dgm:spPr/>
      <dgm:t>
        <a:bodyPr/>
        <a:lstStyle/>
        <a:p>
          <a:endParaRPr lang="en-US"/>
        </a:p>
      </dgm:t>
    </dgm:pt>
    <dgm:pt modelId="{D5E63108-15B9-4C5D-8D53-409C8D2426C1}">
      <dgm:prSet/>
      <dgm:spPr/>
      <dgm:t>
        <a:bodyPr/>
        <a:lstStyle/>
        <a:p>
          <a:r>
            <a:rPr lang="en-US"/>
            <a:t>Improved employee satisfaction and retention</a:t>
          </a:r>
        </a:p>
      </dgm:t>
    </dgm:pt>
    <dgm:pt modelId="{57B0FDCF-6950-4642-98A3-17CFD4F429A5}" type="parTrans" cxnId="{83ECD785-393E-4881-B21E-ACE32CD1F5FE}">
      <dgm:prSet/>
      <dgm:spPr/>
      <dgm:t>
        <a:bodyPr/>
        <a:lstStyle/>
        <a:p>
          <a:endParaRPr lang="en-US"/>
        </a:p>
      </dgm:t>
    </dgm:pt>
    <dgm:pt modelId="{E4EE9BA7-D090-440D-BB6C-30551920497D}" type="sibTrans" cxnId="{83ECD785-393E-4881-B21E-ACE32CD1F5FE}">
      <dgm:prSet/>
      <dgm:spPr/>
      <dgm:t>
        <a:bodyPr/>
        <a:lstStyle/>
        <a:p>
          <a:endParaRPr lang="en-US"/>
        </a:p>
      </dgm:t>
    </dgm:pt>
    <dgm:pt modelId="{FFCFD57F-5AAD-4DD2-A0CA-FB3F21119497}">
      <dgm:prSet/>
      <dgm:spPr/>
      <dgm:t>
        <a:bodyPr/>
        <a:lstStyle/>
        <a:p>
          <a:r>
            <a:rPr lang="en-US"/>
            <a:t>Cost and liability savings</a:t>
          </a:r>
        </a:p>
      </dgm:t>
    </dgm:pt>
    <dgm:pt modelId="{0EE195B6-7802-403B-8244-9188F54C6457}" type="parTrans" cxnId="{8C1A49B3-E1AA-4FB4-AD54-6F10348533C2}">
      <dgm:prSet/>
      <dgm:spPr/>
      <dgm:t>
        <a:bodyPr/>
        <a:lstStyle/>
        <a:p>
          <a:endParaRPr lang="en-US"/>
        </a:p>
      </dgm:t>
    </dgm:pt>
    <dgm:pt modelId="{B44C7305-CADC-4926-8F22-1BDEEC5DF272}" type="sibTrans" cxnId="{8C1A49B3-E1AA-4FB4-AD54-6F10348533C2}">
      <dgm:prSet/>
      <dgm:spPr/>
      <dgm:t>
        <a:bodyPr/>
        <a:lstStyle/>
        <a:p>
          <a:endParaRPr lang="en-US"/>
        </a:p>
      </dgm:t>
    </dgm:pt>
    <dgm:pt modelId="{3D2CB48E-B2B0-4EC7-B685-DEDBDD6884C2}" type="pres">
      <dgm:prSet presAssocID="{02D5BA47-C653-47FD-B36B-9C0E33CAF0CE}" presName="diagram" presStyleCnt="0">
        <dgm:presLayoutVars>
          <dgm:dir/>
          <dgm:resizeHandles val="exact"/>
        </dgm:presLayoutVars>
      </dgm:prSet>
      <dgm:spPr/>
    </dgm:pt>
    <dgm:pt modelId="{206A7647-C57E-4E8F-96FB-52F5575679C1}" type="pres">
      <dgm:prSet presAssocID="{79F0E241-CB1D-436F-A08D-E9F93A3ED8D6}" presName="node" presStyleLbl="node1" presStyleIdx="0" presStyleCnt="6">
        <dgm:presLayoutVars>
          <dgm:bulletEnabled val="1"/>
        </dgm:presLayoutVars>
      </dgm:prSet>
      <dgm:spPr/>
    </dgm:pt>
    <dgm:pt modelId="{966BEC87-E57E-498F-8BBB-4DAA2F556253}" type="pres">
      <dgm:prSet presAssocID="{53CC0985-0AFB-4BE3-BA97-8377C059D00C}" presName="sibTrans" presStyleCnt="0"/>
      <dgm:spPr/>
    </dgm:pt>
    <dgm:pt modelId="{2EA20AE2-1C18-45E9-A998-6C99B949B908}" type="pres">
      <dgm:prSet presAssocID="{AF389B4E-5B11-4517-887E-AA3EF72263F9}" presName="node" presStyleLbl="node1" presStyleIdx="1" presStyleCnt="6">
        <dgm:presLayoutVars>
          <dgm:bulletEnabled val="1"/>
        </dgm:presLayoutVars>
      </dgm:prSet>
      <dgm:spPr/>
    </dgm:pt>
    <dgm:pt modelId="{992BFDFF-AC8C-4EBB-A3D9-425F783F9EDA}" type="pres">
      <dgm:prSet presAssocID="{CE869A6E-413E-419D-A23D-C23945561924}" presName="sibTrans" presStyleCnt="0"/>
      <dgm:spPr/>
    </dgm:pt>
    <dgm:pt modelId="{0E82F5AD-9FA3-4AEC-AD9E-BAB52BFD66C7}" type="pres">
      <dgm:prSet presAssocID="{9F292802-D4B2-41EC-98EC-78373F9E3A90}" presName="node" presStyleLbl="node1" presStyleIdx="2" presStyleCnt="6">
        <dgm:presLayoutVars>
          <dgm:bulletEnabled val="1"/>
        </dgm:presLayoutVars>
      </dgm:prSet>
      <dgm:spPr/>
    </dgm:pt>
    <dgm:pt modelId="{9906EA97-CC0B-45FC-B654-A90B50AA32E4}" type="pres">
      <dgm:prSet presAssocID="{65DEB7E2-75D8-42FF-936F-2C5C161EEF44}" presName="sibTrans" presStyleCnt="0"/>
      <dgm:spPr/>
    </dgm:pt>
    <dgm:pt modelId="{E4391205-968D-4BAE-B230-84A9B148C331}" type="pres">
      <dgm:prSet presAssocID="{4B39889A-1CFB-40E6-B205-595C9A9916FE}" presName="node" presStyleLbl="node1" presStyleIdx="3" presStyleCnt="6">
        <dgm:presLayoutVars>
          <dgm:bulletEnabled val="1"/>
        </dgm:presLayoutVars>
      </dgm:prSet>
      <dgm:spPr/>
    </dgm:pt>
    <dgm:pt modelId="{A9AC008B-A812-480D-A8D7-51C0011CB5F5}" type="pres">
      <dgm:prSet presAssocID="{9E55341F-760D-4CC4-B217-4007552A71C9}" presName="sibTrans" presStyleCnt="0"/>
      <dgm:spPr/>
    </dgm:pt>
    <dgm:pt modelId="{4EE28253-A133-408C-A222-232137FA17F2}" type="pres">
      <dgm:prSet presAssocID="{D5E63108-15B9-4C5D-8D53-409C8D2426C1}" presName="node" presStyleLbl="node1" presStyleIdx="4" presStyleCnt="6">
        <dgm:presLayoutVars>
          <dgm:bulletEnabled val="1"/>
        </dgm:presLayoutVars>
      </dgm:prSet>
      <dgm:spPr/>
    </dgm:pt>
    <dgm:pt modelId="{A01F67E9-4D95-4294-B5C0-6480F14CF86C}" type="pres">
      <dgm:prSet presAssocID="{E4EE9BA7-D090-440D-BB6C-30551920497D}" presName="sibTrans" presStyleCnt="0"/>
      <dgm:spPr/>
    </dgm:pt>
    <dgm:pt modelId="{E1D8DCC3-1B77-48A3-B7B7-4AE24C47CA30}" type="pres">
      <dgm:prSet presAssocID="{FFCFD57F-5AAD-4DD2-A0CA-FB3F21119497}" presName="node" presStyleLbl="node1" presStyleIdx="5" presStyleCnt="6">
        <dgm:presLayoutVars>
          <dgm:bulletEnabled val="1"/>
        </dgm:presLayoutVars>
      </dgm:prSet>
      <dgm:spPr/>
    </dgm:pt>
  </dgm:ptLst>
  <dgm:cxnLst>
    <dgm:cxn modelId="{E3B5131B-BCEB-45AB-BFBB-FD899118A0AB}" type="presOf" srcId="{9F292802-D4B2-41EC-98EC-78373F9E3A90}" destId="{0E82F5AD-9FA3-4AEC-AD9E-BAB52BFD66C7}" srcOrd="0" destOrd="0" presId="urn:microsoft.com/office/officeart/2005/8/layout/default"/>
    <dgm:cxn modelId="{CC97732B-F485-4832-AD9A-E4BD6EE97761}" srcId="{02D5BA47-C653-47FD-B36B-9C0E33CAF0CE}" destId="{79F0E241-CB1D-436F-A08D-E9F93A3ED8D6}" srcOrd="0" destOrd="0" parTransId="{1964AFA1-477E-434E-8852-FE5D4F23E23D}" sibTransId="{53CC0985-0AFB-4BE3-BA97-8377C059D00C}"/>
    <dgm:cxn modelId="{BB6E6464-2D5E-457A-8B65-2F79C3F9C3DD}" type="presOf" srcId="{FFCFD57F-5AAD-4DD2-A0CA-FB3F21119497}" destId="{E1D8DCC3-1B77-48A3-B7B7-4AE24C47CA30}" srcOrd="0" destOrd="0" presId="urn:microsoft.com/office/officeart/2005/8/layout/default"/>
    <dgm:cxn modelId="{96245578-6F52-470E-8D06-A1B369B17B35}" srcId="{02D5BA47-C653-47FD-B36B-9C0E33CAF0CE}" destId="{4B39889A-1CFB-40E6-B205-595C9A9916FE}" srcOrd="3" destOrd="0" parTransId="{B7B958A3-1366-498B-B519-38BABC9F67B5}" sibTransId="{9E55341F-760D-4CC4-B217-4007552A71C9}"/>
    <dgm:cxn modelId="{91A84F80-9549-470D-A456-2E28534873EA}" type="presOf" srcId="{79F0E241-CB1D-436F-A08D-E9F93A3ED8D6}" destId="{206A7647-C57E-4E8F-96FB-52F5575679C1}" srcOrd="0" destOrd="0" presId="urn:microsoft.com/office/officeart/2005/8/layout/default"/>
    <dgm:cxn modelId="{83ECD785-393E-4881-B21E-ACE32CD1F5FE}" srcId="{02D5BA47-C653-47FD-B36B-9C0E33CAF0CE}" destId="{D5E63108-15B9-4C5D-8D53-409C8D2426C1}" srcOrd="4" destOrd="0" parTransId="{57B0FDCF-6950-4642-98A3-17CFD4F429A5}" sibTransId="{E4EE9BA7-D090-440D-BB6C-30551920497D}"/>
    <dgm:cxn modelId="{BC210AA0-A218-4A1A-A341-7524954FEE26}" type="presOf" srcId="{D5E63108-15B9-4C5D-8D53-409C8D2426C1}" destId="{4EE28253-A133-408C-A222-232137FA17F2}" srcOrd="0" destOrd="0" presId="urn:microsoft.com/office/officeart/2005/8/layout/default"/>
    <dgm:cxn modelId="{8C1A49B3-E1AA-4FB4-AD54-6F10348533C2}" srcId="{02D5BA47-C653-47FD-B36B-9C0E33CAF0CE}" destId="{FFCFD57F-5AAD-4DD2-A0CA-FB3F21119497}" srcOrd="5" destOrd="0" parTransId="{0EE195B6-7802-403B-8244-9188F54C6457}" sibTransId="{B44C7305-CADC-4926-8F22-1BDEEC5DF272}"/>
    <dgm:cxn modelId="{23F2F5C4-701E-452E-9C20-D1AACF624056}" srcId="{02D5BA47-C653-47FD-B36B-9C0E33CAF0CE}" destId="{AF389B4E-5B11-4517-887E-AA3EF72263F9}" srcOrd="1" destOrd="0" parTransId="{16DBB9F7-7391-4D97-BA89-2C15962DB8E6}" sibTransId="{CE869A6E-413E-419D-A23D-C23945561924}"/>
    <dgm:cxn modelId="{EC74BFE4-3D28-4F4F-BB0B-2C2FC6E83B74}" type="presOf" srcId="{4B39889A-1CFB-40E6-B205-595C9A9916FE}" destId="{E4391205-968D-4BAE-B230-84A9B148C331}" srcOrd="0" destOrd="0" presId="urn:microsoft.com/office/officeart/2005/8/layout/default"/>
    <dgm:cxn modelId="{F8CDF2F1-B52B-4F16-B089-2BD2083E23E7}" srcId="{02D5BA47-C653-47FD-B36B-9C0E33CAF0CE}" destId="{9F292802-D4B2-41EC-98EC-78373F9E3A90}" srcOrd="2" destOrd="0" parTransId="{86CBA1FF-B8FC-434B-83CE-468C7E19F7AA}" sibTransId="{65DEB7E2-75D8-42FF-936F-2C5C161EEF44}"/>
    <dgm:cxn modelId="{77374DFE-059E-4263-AA3F-26D5DEB39CBE}" type="presOf" srcId="{AF389B4E-5B11-4517-887E-AA3EF72263F9}" destId="{2EA20AE2-1C18-45E9-A998-6C99B949B908}" srcOrd="0" destOrd="0" presId="urn:microsoft.com/office/officeart/2005/8/layout/default"/>
    <dgm:cxn modelId="{C180CAFE-D2F3-490E-8981-EEA03BAB956F}" type="presOf" srcId="{02D5BA47-C653-47FD-B36B-9C0E33CAF0CE}" destId="{3D2CB48E-B2B0-4EC7-B685-DEDBDD6884C2}" srcOrd="0" destOrd="0" presId="urn:microsoft.com/office/officeart/2005/8/layout/default"/>
    <dgm:cxn modelId="{BBCF0AC8-B7AA-40DA-A40D-4C95A73911FB}" type="presParOf" srcId="{3D2CB48E-B2B0-4EC7-B685-DEDBDD6884C2}" destId="{206A7647-C57E-4E8F-96FB-52F5575679C1}" srcOrd="0" destOrd="0" presId="urn:microsoft.com/office/officeart/2005/8/layout/default"/>
    <dgm:cxn modelId="{E64FD174-26BC-4BA5-8FD1-8EF1E89D291A}" type="presParOf" srcId="{3D2CB48E-B2B0-4EC7-B685-DEDBDD6884C2}" destId="{966BEC87-E57E-498F-8BBB-4DAA2F556253}" srcOrd="1" destOrd="0" presId="urn:microsoft.com/office/officeart/2005/8/layout/default"/>
    <dgm:cxn modelId="{26CA5390-3CF9-4E7D-BB58-5EC87998C6AC}" type="presParOf" srcId="{3D2CB48E-B2B0-4EC7-B685-DEDBDD6884C2}" destId="{2EA20AE2-1C18-45E9-A998-6C99B949B908}" srcOrd="2" destOrd="0" presId="urn:microsoft.com/office/officeart/2005/8/layout/default"/>
    <dgm:cxn modelId="{A9240E8A-B636-4C67-BDC0-71A666A65E02}" type="presParOf" srcId="{3D2CB48E-B2B0-4EC7-B685-DEDBDD6884C2}" destId="{992BFDFF-AC8C-4EBB-A3D9-425F783F9EDA}" srcOrd="3" destOrd="0" presId="urn:microsoft.com/office/officeart/2005/8/layout/default"/>
    <dgm:cxn modelId="{77B816DA-527F-4575-964D-AB9372CCB34C}" type="presParOf" srcId="{3D2CB48E-B2B0-4EC7-B685-DEDBDD6884C2}" destId="{0E82F5AD-9FA3-4AEC-AD9E-BAB52BFD66C7}" srcOrd="4" destOrd="0" presId="urn:microsoft.com/office/officeart/2005/8/layout/default"/>
    <dgm:cxn modelId="{87CCA03A-10BE-40C5-9D07-3DAA7D24A263}" type="presParOf" srcId="{3D2CB48E-B2B0-4EC7-B685-DEDBDD6884C2}" destId="{9906EA97-CC0B-45FC-B654-A90B50AA32E4}" srcOrd="5" destOrd="0" presId="urn:microsoft.com/office/officeart/2005/8/layout/default"/>
    <dgm:cxn modelId="{D9D6A247-B130-4D24-ADE3-824C18A807B8}" type="presParOf" srcId="{3D2CB48E-B2B0-4EC7-B685-DEDBDD6884C2}" destId="{E4391205-968D-4BAE-B230-84A9B148C331}" srcOrd="6" destOrd="0" presId="urn:microsoft.com/office/officeart/2005/8/layout/default"/>
    <dgm:cxn modelId="{537EBF30-E6F8-4D36-ABF2-A0DE6DF25D50}" type="presParOf" srcId="{3D2CB48E-B2B0-4EC7-B685-DEDBDD6884C2}" destId="{A9AC008B-A812-480D-A8D7-51C0011CB5F5}" srcOrd="7" destOrd="0" presId="urn:microsoft.com/office/officeart/2005/8/layout/default"/>
    <dgm:cxn modelId="{C680E695-EAD0-4FA1-9F8A-B172D9B65C3F}" type="presParOf" srcId="{3D2CB48E-B2B0-4EC7-B685-DEDBDD6884C2}" destId="{4EE28253-A133-408C-A222-232137FA17F2}" srcOrd="8" destOrd="0" presId="urn:microsoft.com/office/officeart/2005/8/layout/default"/>
    <dgm:cxn modelId="{8BFE9A0D-6A0C-44C1-97AB-6C57F24D5AF5}" type="presParOf" srcId="{3D2CB48E-B2B0-4EC7-B685-DEDBDD6884C2}" destId="{A01F67E9-4D95-4294-B5C0-6480F14CF86C}" srcOrd="9" destOrd="0" presId="urn:microsoft.com/office/officeart/2005/8/layout/default"/>
    <dgm:cxn modelId="{825B0D62-12DE-4115-8B0C-E82325E06731}" type="presParOf" srcId="{3D2CB48E-B2B0-4EC7-B685-DEDBDD6884C2}" destId="{E1D8DCC3-1B77-48A3-B7B7-4AE24C47CA3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D81A56-9582-46D6-BEAA-5205AA536CE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6BD976B-24F7-4D50-A8B6-222D046B9D76}">
      <dgm:prSet/>
      <dgm:spPr/>
      <dgm:t>
        <a:bodyPr/>
        <a:lstStyle/>
        <a:p>
          <a:r>
            <a:rPr lang="en-US" dirty="0"/>
            <a:t>Understanding and commitment from police administrators that consolidation of services is cost effective and could enhance services for communities and safety for police personnel.</a:t>
          </a:r>
        </a:p>
      </dgm:t>
    </dgm:pt>
    <dgm:pt modelId="{F0B0C7B4-D469-414F-8BA5-1E862F103EE6}" type="parTrans" cxnId="{5E8B0B26-6506-4130-87A0-87614E23B2B7}">
      <dgm:prSet/>
      <dgm:spPr/>
      <dgm:t>
        <a:bodyPr/>
        <a:lstStyle/>
        <a:p>
          <a:endParaRPr lang="en-US"/>
        </a:p>
      </dgm:t>
    </dgm:pt>
    <dgm:pt modelId="{E775AA0D-7464-4167-9A7E-C1888191E00A}" type="sibTrans" cxnId="{5E8B0B26-6506-4130-87A0-87614E23B2B7}">
      <dgm:prSet/>
      <dgm:spPr/>
      <dgm:t>
        <a:bodyPr/>
        <a:lstStyle/>
        <a:p>
          <a:endParaRPr lang="en-US"/>
        </a:p>
      </dgm:t>
    </dgm:pt>
    <dgm:pt modelId="{B079B651-F73A-43C4-92CA-B41F0C8B76A7}">
      <dgm:prSet/>
      <dgm:spPr/>
      <dgm:t>
        <a:bodyPr/>
        <a:lstStyle/>
        <a:p>
          <a:r>
            <a:rPr lang="en-US"/>
            <a:t>Currently, both cities utilize the same radio system, CAD, and records management systems.</a:t>
          </a:r>
        </a:p>
      </dgm:t>
    </dgm:pt>
    <dgm:pt modelId="{F251A6CB-29FB-4F95-A060-E1EFB152DAE9}" type="parTrans" cxnId="{92A9CA12-094F-45C3-9D9A-F34902272F02}">
      <dgm:prSet/>
      <dgm:spPr/>
      <dgm:t>
        <a:bodyPr/>
        <a:lstStyle/>
        <a:p>
          <a:endParaRPr lang="en-US"/>
        </a:p>
      </dgm:t>
    </dgm:pt>
    <dgm:pt modelId="{114C12F5-ECE9-4352-BA54-37FB8341C16B}" type="sibTrans" cxnId="{92A9CA12-094F-45C3-9D9A-F34902272F02}">
      <dgm:prSet/>
      <dgm:spPr/>
      <dgm:t>
        <a:bodyPr/>
        <a:lstStyle/>
        <a:p>
          <a:endParaRPr lang="en-US"/>
        </a:p>
      </dgm:t>
    </dgm:pt>
    <dgm:pt modelId="{70FC8598-76B8-438A-88EA-457936B35EA6}">
      <dgm:prSet/>
      <dgm:spPr/>
      <dgm:t>
        <a:bodyPr/>
        <a:lstStyle/>
        <a:p>
          <a:r>
            <a:rPr lang="en-US"/>
            <a:t>Communities share a contiguous border and Police mutual aid compacts are already in place.</a:t>
          </a:r>
        </a:p>
      </dgm:t>
    </dgm:pt>
    <dgm:pt modelId="{2B357894-066B-4D24-9E84-F00B58DA7B22}" type="parTrans" cxnId="{E3120662-FF1F-4F2A-87CF-DF2C6F13ABDE}">
      <dgm:prSet/>
      <dgm:spPr/>
      <dgm:t>
        <a:bodyPr/>
        <a:lstStyle/>
        <a:p>
          <a:endParaRPr lang="en-US"/>
        </a:p>
      </dgm:t>
    </dgm:pt>
    <dgm:pt modelId="{D75FA937-16AE-47C3-A46F-34F9076DC4BE}" type="sibTrans" cxnId="{E3120662-FF1F-4F2A-87CF-DF2C6F13ABDE}">
      <dgm:prSet/>
      <dgm:spPr/>
      <dgm:t>
        <a:bodyPr/>
        <a:lstStyle/>
        <a:p>
          <a:endParaRPr lang="en-US"/>
        </a:p>
      </dgm:t>
    </dgm:pt>
    <dgm:pt modelId="{F59168F9-F593-48B0-AF6E-BAEC64FF3010}">
      <dgm:prSet/>
      <dgm:spPr/>
      <dgm:t>
        <a:bodyPr/>
        <a:lstStyle/>
        <a:p>
          <a:r>
            <a:rPr lang="en-US"/>
            <a:t>Lake Dallas and Corinth would like to improve staffing levels of their respective police departments but face budget obstacles to do so.</a:t>
          </a:r>
        </a:p>
      </dgm:t>
    </dgm:pt>
    <dgm:pt modelId="{64CCA8AA-E125-42FA-80CF-B4FDDC80C5F8}" type="parTrans" cxnId="{49D55625-7933-4935-886F-8DEBF95F3578}">
      <dgm:prSet/>
      <dgm:spPr/>
      <dgm:t>
        <a:bodyPr/>
        <a:lstStyle/>
        <a:p>
          <a:endParaRPr lang="en-US"/>
        </a:p>
      </dgm:t>
    </dgm:pt>
    <dgm:pt modelId="{9FF48A7E-0752-49EE-A974-F1CF54D13C61}" type="sibTrans" cxnId="{49D55625-7933-4935-886F-8DEBF95F3578}">
      <dgm:prSet/>
      <dgm:spPr/>
      <dgm:t>
        <a:bodyPr/>
        <a:lstStyle/>
        <a:p>
          <a:endParaRPr lang="en-US"/>
        </a:p>
      </dgm:t>
    </dgm:pt>
    <dgm:pt modelId="{6C2F9291-FCE5-4576-BF81-EB863EC19331}">
      <dgm:prSet/>
      <dgm:spPr/>
      <dgm:t>
        <a:bodyPr/>
        <a:lstStyle/>
        <a:p>
          <a:r>
            <a:rPr lang="en-US"/>
            <a:t>Future direction for small to medium size departments.</a:t>
          </a:r>
        </a:p>
      </dgm:t>
    </dgm:pt>
    <dgm:pt modelId="{C11A79E0-D2CA-4156-B2CF-C3A9E23FA93C}" type="parTrans" cxnId="{31D9A049-9CC4-451F-A43D-A792947EF0FB}">
      <dgm:prSet/>
      <dgm:spPr/>
      <dgm:t>
        <a:bodyPr/>
        <a:lstStyle/>
        <a:p>
          <a:endParaRPr lang="en-US"/>
        </a:p>
      </dgm:t>
    </dgm:pt>
    <dgm:pt modelId="{8601DCF4-F34C-4C56-A29F-9829ADB7B65A}" type="sibTrans" cxnId="{31D9A049-9CC4-451F-A43D-A792947EF0FB}">
      <dgm:prSet/>
      <dgm:spPr/>
      <dgm:t>
        <a:bodyPr/>
        <a:lstStyle/>
        <a:p>
          <a:endParaRPr lang="en-US"/>
        </a:p>
      </dgm:t>
    </dgm:pt>
    <dgm:pt modelId="{B852B4A7-DEDF-4A7D-8E39-1E6561FB1420}">
      <dgm:prSet/>
      <dgm:spPr/>
      <dgm:t>
        <a:bodyPr/>
        <a:lstStyle/>
        <a:p>
          <a:r>
            <a:rPr lang="en-US" b="1"/>
            <a:t>Growing level of police service needs and a rapidly changing landscape requiring innovation to meet those needs.</a:t>
          </a:r>
          <a:endParaRPr lang="en-US"/>
        </a:p>
      </dgm:t>
    </dgm:pt>
    <dgm:pt modelId="{C56DA0DA-F2BD-4428-8EE4-5F9F06A979A3}" type="parTrans" cxnId="{3777E198-27DC-47FE-98E9-36C57E263633}">
      <dgm:prSet/>
      <dgm:spPr/>
      <dgm:t>
        <a:bodyPr/>
        <a:lstStyle/>
        <a:p>
          <a:endParaRPr lang="en-US"/>
        </a:p>
      </dgm:t>
    </dgm:pt>
    <dgm:pt modelId="{4BBAAD0C-B9C0-4F8A-8365-3CCBB520091D}" type="sibTrans" cxnId="{3777E198-27DC-47FE-98E9-36C57E263633}">
      <dgm:prSet/>
      <dgm:spPr/>
      <dgm:t>
        <a:bodyPr/>
        <a:lstStyle/>
        <a:p>
          <a:endParaRPr lang="en-US"/>
        </a:p>
      </dgm:t>
    </dgm:pt>
    <dgm:pt modelId="{F004C879-AB4E-4848-9492-DEF8980677A0}" type="pres">
      <dgm:prSet presAssocID="{17D81A56-9582-46D6-BEAA-5205AA536CEA}" presName="linear" presStyleCnt="0">
        <dgm:presLayoutVars>
          <dgm:animLvl val="lvl"/>
          <dgm:resizeHandles val="exact"/>
        </dgm:presLayoutVars>
      </dgm:prSet>
      <dgm:spPr/>
    </dgm:pt>
    <dgm:pt modelId="{901E32DE-66A4-46B9-8EC0-9D662FE274B5}" type="pres">
      <dgm:prSet presAssocID="{D6BD976B-24F7-4D50-A8B6-222D046B9D76}" presName="parentText" presStyleLbl="node1" presStyleIdx="0" presStyleCnt="6">
        <dgm:presLayoutVars>
          <dgm:chMax val="0"/>
          <dgm:bulletEnabled val="1"/>
        </dgm:presLayoutVars>
      </dgm:prSet>
      <dgm:spPr/>
    </dgm:pt>
    <dgm:pt modelId="{C45DD664-E72E-4EF7-B859-15E66026C63C}" type="pres">
      <dgm:prSet presAssocID="{E775AA0D-7464-4167-9A7E-C1888191E00A}" presName="spacer" presStyleCnt="0"/>
      <dgm:spPr/>
    </dgm:pt>
    <dgm:pt modelId="{B8A0F798-1E6B-48DC-905E-B4A74000F446}" type="pres">
      <dgm:prSet presAssocID="{B079B651-F73A-43C4-92CA-B41F0C8B76A7}" presName="parentText" presStyleLbl="node1" presStyleIdx="1" presStyleCnt="6">
        <dgm:presLayoutVars>
          <dgm:chMax val="0"/>
          <dgm:bulletEnabled val="1"/>
        </dgm:presLayoutVars>
      </dgm:prSet>
      <dgm:spPr/>
    </dgm:pt>
    <dgm:pt modelId="{61941B71-919B-487A-BEA5-A13B446679FE}" type="pres">
      <dgm:prSet presAssocID="{114C12F5-ECE9-4352-BA54-37FB8341C16B}" presName="spacer" presStyleCnt="0"/>
      <dgm:spPr/>
    </dgm:pt>
    <dgm:pt modelId="{57F51751-1C6B-463C-8C7B-BAC7B5FB39D2}" type="pres">
      <dgm:prSet presAssocID="{70FC8598-76B8-438A-88EA-457936B35EA6}" presName="parentText" presStyleLbl="node1" presStyleIdx="2" presStyleCnt="6">
        <dgm:presLayoutVars>
          <dgm:chMax val="0"/>
          <dgm:bulletEnabled val="1"/>
        </dgm:presLayoutVars>
      </dgm:prSet>
      <dgm:spPr/>
    </dgm:pt>
    <dgm:pt modelId="{260303D7-F812-4EC8-B3E7-C2375432E0FA}" type="pres">
      <dgm:prSet presAssocID="{D75FA937-16AE-47C3-A46F-34F9076DC4BE}" presName="spacer" presStyleCnt="0"/>
      <dgm:spPr/>
    </dgm:pt>
    <dgm:pt modelId="{28A9764B-73AB-4096-BD9C-CEBC33C35374}" type="pres">
      <dgm:prSet presAssocID="{F59168F9-F593-48B0-AF6E-BAEC64FF3010}" presName="parentText" presStyleLbl="node1" presStyleIdx="3" presStyleCnt="6">
        <dgm:presLayoutVars>
          <dgm:chMax val="0"/>
          <dgm:bulletEnabled val="1"/>
        </dgm:presLayoutVars>
      </dgm:prSet>
      <dgm:spPr/>
    </dgm:pt>
    <dgm:pt modelId="{A0F5B196-0262-4066-8A52-A18677B8FB1B}" type="pres">
      <dgm:prSet presAssocID="{9FF48A7E-0752-49EE-A974-F1CF54D13C61}" presName="spacer" presStyleCnt="0"/>
      <dgm:spPr/>
    </dgm:pt>
    <dgm:pt modelId="{CC35D7B2-BCDE-4079-A5F7-84CBBB9689AF}" type="pres">
      <dgm:prSet presAssocID="{6C2F9291-FCE5-4576-BF81-EB863EC19331}" presName="parentText" presStyleLbl="node1" presStyleIdx="4" presStyleCnt="6">
        <dgm:presLayoutVars>
          <dgm:chMax val="0"/>
          <dgm:bulletEnabled val="1"/>
        </dgm:presLayoutVars>
      </dgm:prSet>
      <dgm:spPr/>
    </dgm:pt>
    <dgm:pt modelId="{C99875F9-0423-4D78-8778-D2B171900BB2}" type="pres">
      <dgm:prSet presAssocID="{8601DCF4-F34C-4C56-A29F-9829ADB7B65A}" presName="spacer" presStyleCnt="0"/>
      <dgm:spPr/>
    </dgm:pt>
    <dgm:pt modelId="{75361E96-D128-4BBA-A02A-9A520D425254}" type="pres">
      <dgm:prSet presAssocID="{B852B4A7-DEDF-4A7D-8E39-1E6561FB1420}" presName="parentText" presStyleLbl="node1" presStyleIdx="5" presStyleCnt="6">
        <dgm:presLayoutVars>
          <dgm:chMax val="0"/>
          <dgm:bulletEnabled val="1"/>
        </dgm:presLayoutVars>
      </dgm:prSet>
      <dgm:spPr/>
    </dgm:pt>
  </dgm:ptLst>
  <dgm:cxnLst>
    <dgm:cxn modelId="{92A9CA12-094F-45C3-9D9A-F34902272F02}" srcId="{17D81A56-9582-46D6-BEAA-5205AA536CEA}" destId="{B079B651-F73A-43C4-92CA-B41F0C8B76A7}" srcOrd="1" destOrd="0" parTransId="{F251A6CB-29FB-4F95-A060-E1EFB152DAE9}" sibTransId="{114C12F5-ECE9-4352-BA54-37FB8341C16B}"/>
    <dgm:cxn modelId="{FBE1BD1B-F0C4-4F69-B7A9-7910D516285B}" type="presOf" srcId="{D6BD976B-24F7-4D50-A8B6-222D046B9D76}" destId="{901E32DE-66A4-46B9-8EC0-9D662FE274B5}" srcOrd="0" destOrd="0" presId="urn:microsoft.com/office/officeart/2005/8/layout/vList2"/>
    <dgm:cxn modelId="{49D55625-7933-4935-886F-8DEBF95F3578}" srcId="{17D81A56-9582-46D6-BEAA-5205AA536CEA}" destId="{F59168F9-F593-48B0-AF6E-BAEC64FF3010}" srcOrd="3" destOrd="0" parTransId="{64CCA8AA-E125-42FA-80CF-B4FDDC80C5F8}" sibTransId="{9FF48A7E-0752-49EE-A974-F1CF54D13C61}"/>
    <dgm:cxn modelId="{5E8B0B26-6506-4130-87A0-87614E23B2B7}" srcId="{17D81A56-9582-46D6-BEAA-5205AA536CEA}" destId="{D6BD976B-24F7-4D50-A8B6-222D046B9D76}" srcOrd="0" destOrd="0" parTransId="{F0B0C7B4-D469-414F-8BA5-1E862F103EE6}" sibTransId="{E775AA0D-7464-4167-9A7E-C1888191E00A}"/>
    <dgm:cxn modelId="{BAD40A3F-3E00-444C-816F-9DBDD495E252}" type="presOf" srcId="{B852B4A7-DEDF-4A7D-8E39-1E6561FB1420}" destId="{75361E96-D128-4BBA-A02A-9A520D425254}" srcOrd="0" destOrd="0" presId="urn:microsoft.com/office/officeart/2005/8/layout/vList2"/>
    <dgm:cxn modelId="{E3120662-FF1F-4F2A-87CF-DF2C6F13ABDE}" srcId="{17D81A56-9582-46D6-BEAA-5205AA536CEA}" destId="{70FC8598-76B8-438A-88EA-457936B35EA6}" srcOrd="2" destOrd="0" parTransId="{2B357894-066B-4D24-9E84-F00B58DA7B22}" sibTransId="{D75FA937-16AE-47C3-A46F-34F9076DC4BE}"/>
    <dgm:cxn modelId="{31D9A049-9CC4-451F-A43D-A792947EF0FB}" srcId="{17D81A56-9582-46D6-BEAA-5205AA536CEA}" destId="{6C2F9291-FCE5-4576-BF81-EB863EC19331}" srcOrd="4" destOrd="0" parTransId="{C11A79E0-D2CA-4156-B2CF-C3A9E23FA93C}" sibTransId="{8601DCF4-F34C-4C56-A29F-9829ADB7B65A}"/>
    <dgm:cxn modelId="{29A1F64D-BF76-48C2-9777-51B1A36FAE51}" type="presOf" srcId="{B079B651-F73A-43C4-92CA-B41F0C8B76A7}" destId="{B8A0F798-1E6B-48DC-905E-B4A74000F446}" srcOrd="0" destOrd="0" presId="urn:microsoft.com/office/officeart/2005/8/layout/vList2"/>
    <dgm:cxn modelId="{3777E198-27DC-47FE-98E9-36C57E263633}" srcId="{17D81A56-9582-46D6-BEAA-5205AA536CEA}" destId="{B852B4A7-DEDF-4A7D-8E39-1E6561FB1420}" srcOrd="5" destOrd="0" parTransId="{C56DA0DA-F2BD-4428-8EE4-5F9F06A979A3}" sibTransId="{4BBAAD0C-B9C0-4F8A-8365-3CCBB520091D}"/>
    <dgm:cxn modelId="{FCBC7BAB-5EEA-454D-8259-35396FEDB185}" type="presOf" srcId="{F59168F9-F593-48B0-AF6E-BAEC64FF3010}" destId="{28A9764B-73AB-4096-BD9C-CEBC33C35374}" srcOrd="0" destOrd="0" presId="urn:microsoft.com/office/officeart/2005/8/layout/vList2"/>
    <dgm:cxn modelId="{397EACC0-1051-42A4-96E1-04C236EA2A32}" type="presOf" srcId="{6C2F9291-FCE5-4576-BF81-EB863EC19331}" destId="{CC35D7B2-BCDE-4079-A5F7-84CBBB9689AF}" srcOrd="0" destOrd="0" presId="urn:microsoft.com/office/officeart/2005/8/layout/vList2"/>
    <dgm:cxn modelId="{82B630E9-5C56-4903-8246-156CF9241D08}" type="presOf" srcId="{70FC8598-76B8-438A-88EA-457936B35EA6}" destId="{57F51751-1C6B-463C-8C7B-BAC7B5FB39D2}" srcOrd="0" destOrd="0" presId="urn:microsoft.com/office/officeart/2005/8/layout/vList2"/>
    <dgm:cxn modelId="{389362F0-F9E1-4664-B295-24EED1081F5A}" type="presOf" srcId="{17D81A56-9582-46D6-BEAA-5205AA536CEA}" destId="{F004C879-AB4E-4848-9492-DEF8980677A0}" srcOrd="0" destOrd="0" presId="urn:microsoft.com/office/officeart/2005/8/layout/vList2"/>
    <dgm:cxn modelId="{063B0F17-5579-4B66-8C2C-E1C8C953B9F7}" type="presParOf" srcId="{F004C879-AB4E-4848-9492-DEF8980677A0}" destId="{901E32DE-66A4-46B9-8EC0-9D662FE274B5}" srcOrd="0" destOrd="0" presId="urn:microsoft.com/office/officeart/2005/8/layout/vList2"/>
    <dgm:cxn modelId="{4D322559-D16B-44DD-B930-1DC69AED3407}" type="presParOf" srcId="{F004C879-AB4E-4848-9492-DEF8980677A0}" destId="{C45DD664-E72E-4EF7-B859-15E66026C63C}" srcOrd="1" destOrd="0" presId="urn:microsoft.com/office/officeart/2005/8/layout/vList2"/>
    <dgm:cxn modelId="{F8584D73-51BF-4B37-9CEB-597DDDB9FDFF}" type="presParOf" srcId="{F004C879-AB4E-4848-9492-DEF8980677A0}" destId="{B8A0F798-1E6B-48DC-905E-B4A74000F446}" srcOrd="2" destOrd="0" presId="urn:microsoft.com/office/officeart/2005/8/layout/vList2"/>
    <dgm:cxn modelId="{F0E1B7E4-B8EF-4C5B-85D4-2D948BD24F2D}" type="presParOf" srcId="{F004C879-AB4E-4848-9492-DEF8980677A0}" destId="{61941B71-919B-487A-BEA5-A13B446679FE}" srcOrd="3" destOrd="0" presId="urn:microsoft.com/office/officeart/2005/8/layout/vList2"/>
    <dgm:cxn modelId="{D2BF1AF6-8F9C-4586-A21C-8A81057AB35F}" type="presParOf" srcId="{F004C879-AB4E-4848-9492-DEF8980677A0}" destId="{57F51751-1C6B-463C-8C7B-BAC7B5FB39D2}" srcOrd="4" destOrd="0" presId="urn:microsoft.com/office/officeart/2005/8/layout/vList2"/>
    <dgm:cxn modelId="{75B3639F-AC96-4162-8A52-187658E864CF}" type="presParOf" srcId="{F004C879-AB4E-4848-9492-DEF8980677A0}" destId="{260303D7-F812-4EC8-B3E7-C2375432E0FA}" srcOrd="5" destOrd="0" presId="urn:microsoft.com/office/officeart/2005/8/layout/vList2"/>
    <dgm:cxn modelId="{F0BEC0CB-9C12-4E0D-A6DE-4950B4CEAF25}" type="presParOf" srcId="{F004C879-AB4E-4848-9492-DEF8980677A0}" destId="{28A9764B-73AB-4096-BD9C-CEBC33C35374}" srcOrd="6" destOrd="0" presId="urn:microsoft.com/office/officeart/2005/8/layout/vList2"/>
    <dgm:cxn modelId="{AA6C8B1D-DB78-45BE-807C-772567EE0F8D}" type="presParOf" srcId="{F004C879-AB4E-4848-9492-DEF8980677A0}" destId="{A0F5B196-0262-4066-8A52-A18677B8FB1B}" srcOrd="7" destOrd="0" presId="urn:microsoft.com/office/officeart/2005/8/layout/vList2"/>
    <dgm:cxn modelId="{B9795EE3-E270-4078-A35C-251316EB49B6}" type="presParOf" srcId="{F004C879-AB4E-4848-9492-DEF8980677A0}" destId="{CC35D7B2-BCDE-4079-A5F7-84CBBB9689AF}" srcOrd="8" destOrd="0" presId="urn:microsoft.com/office/officeart/2005/8/layout/vList2"/>
    <dgm:cxn modelId="{E1F6031D-523B-461C-B8B2-4D0E964AB48D}" type="presParOf" srcId="{F004C879-AB4E-4848-9492-DEF8980677A0}" destId="{C99875F9-0423-4D78-8778-D2B171900BB2}" srcOrd="9" destOrd="0" presId="urn:microsoft.com/office/officeart/2005/8/layout/vList2"/>
    <dgm:cxn modelId="{010BADDB-2B45-4A98-AA6E-D60CE9A160CD}" type="presParOf" srcId="{F004C879-AB4E-4848-9492-DEF8980677A0}" destId="{75361E96-D128-4BBA-A02A-9A520D42525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A7647-C57E-4E8F-96FB-52F5575679C1}">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Improve overall police services to served communities</a:t>
          </a:r>
        </a:p>
      </dsp:txBody>
      <dsp:txXfrm>
        <a:off x="930572" y="3032"/>
        <a:ext cx="2833338" cy="1700003"/>
      </dsp:txXfrm>
    </dsp:sp>
    <dsp:sp modelId="{2EA20AE2-1C18-45E9-A998-6C99B949B908}">
      <dsp:nvSpPr>
        <dsp:cNvPr id="0" name=""/>
        <dsp:cNvSpPr/>
      </dsp:nvSpPr>
      <dsp:spPr>
        <a:xfrm>
          <a:off x="4047245" y="3032"/>
          <a:ext cx="2833338" cy="17000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Better utilization of building and technical resources</a:t>
          </a:r>
        </a:p>
      </dsp:txBody>
      <dsp:txXfrm>
        <a:off x="4047245" y="3032"/>
        <a:ext cx="2833338" cy="1700003"/>
      </dsp:txXfrm>
    </dsp:sp>
    <dsp:sp modelId="{0E82F5AD-9FA3-4AEC-AD9E-BAB52BFD66C7}">
      <dsp:nvSpPr>
        <dsp:cNvPr id="0" name=""/>
        <dsp:cNvSpPr/>
      </dsp:nvSpPr>
      <dsp:spPr>
        <a:xfrm>
          <a:off x="7163917" y="3032"/>
          <a:ext cx="2833338" cy="17000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Improved sharing of police data</a:t>
          </a:r>
        </a:p>
      </dsp:txBody>
      <dsp:txXfrm>
        <a:off x="7163917" y="3032"/>
        <a:ext cx="2833338" cy="1700003"/>
      </dsp:txXfrm>
    </dsp:sp>
    <dsp:sp modelId="{E4391205-968D-4BAE-B230-84A9B148C331}">
      <dsp:nvSpPr>
        <dsp:cNvPr id="0" name=""/>
        <dsp:cNvSpPr/>
      </dsp:nvSpPr>
      <dsp:spPr>
        <a:xfrm>
          <a:off x="930572" y="1986369"/>
          <a:ext cx="2833338" cy="1700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Improved compliance with state and national standards</a:t>
          </a:r>
        </a:p>
      </dsp:txBody>
      <dsp:txXfrm>
        <a:off x="930572" y="1986369"/>
        <a:ext cx="2833338" cy="1700003"/>
      </dsp:txXfrm>
    </dsp:sp>
    <dsp:sp modelId="{4EE28253-A133-408C-A222-232137FA17F2}">
      <dsp:nvSpPr>
        <dsp:cNvPr id="0" name=""/>
        <dsp:cNvSpPr/>
      </dsp:nvSpPr>
      <dsp:spPr>
        <a:xfrm>
          <a:off x="4047245" y="1986369"/>
          <a:ext cx="2833338" cy="17000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Improved employee satisfaction and retention</a:t>
          </a:r>
        </a:p>
      </dsp:txBody>
      <dsp:txXfrm>
        <a:off x="4047245" y="1986369"/>
        <a:ext cx="2833338" cy="1700003"/>
      </dsp:txXfrm>
    </dsp:sp>
    <dsp:sp modelId="{E1D8DCC3-1B77-48A3-B7B7-4AE24C47CA30}">
      <dsp:nvSpPr>
        <dsp:cNvPr id="0" name=""/>
        <dsp:cNvSpPr/>
      </dsp:nvSpPr>
      <dsp:spPr>
        <a:xfrm>
          <a:off x="7163917" y="1986369"/>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Cost and liability savings</a:t>
          </a:r>
        </a:p>
      </dsp:txBody>
      <dsp:txXfrm>
        <a:off x="7163917" y="1986369"/>
        <a:ext cx="2833338" cy="1700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E32DE-66A4-46B9-8EC0-9D662FE274B5}">
      <dsp:nvSpPr>
        <dsp:cNvPr id="0" name=""/>
        <dsp:cNvSpPr/>
      </dsp:nvSpPr>
      <dsp:spPr>
        <a:xfrm>
          <a:off x="0" y="73142"/>
          <a:ext cx="10927829" cy="556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Understanding and commitment from police administrators that consolidation of services is cost effective and could enhance services for communities and safety for police personnel.</a:t>
          </a:r>
        </a:p>
      </dsp:txBody>
      <dsp:txXfrm>
        <a:off x="27187" y="100329"/>
        <a:ext cx="10873455" cy="502546"/>
      </dsp:txXfrm>
    </dsp:sp>
    <dsp:sp modelId="{B8A0F798-1E6B-48DC-905E-B4A74000F446}">
      <dsp:nvSpPr>
        <dsp:cNvPr id="0" name=""/>
        <dsp:cNvSpPr/>
      </dsp:nvSpPr>
      <dsp:spPr>
        <a:xfrm>
          <a:off x="0" y="670382"/>
          <a:ext cx="10927829" cy="556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Currently, both cities utilize the same radio system, CAD, and records management systems.</a:t>
          </a:r>
        </a:p>
      </dsp:txBody>
      <dsp:txXfrm>
        <a:off x="27187" y="697569"/>
        <a:ext cx="10873455" cy="502546"/>
      </dsp:txXfrm>
    </dsp:sp>
    <dsp:sp modelId="{57F51751-1C6B-463C-8C7B-BAC7B5FB39D2}">
      <dsp:nvSpPr>
        <dsp:cNvPr id="0" name=""/>
        <dsp:cNvSpPr/>
      </dsp:nvSpPr>
      <dsp:spPr>
        <a:xfrm>
          <a:off x="0" y="1267622"/>
          <a:ext cx="10927829" cy="556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Communities share a contiguous border and Police mutual aid compacts are already in place.</a:t>
          </a:r>
        </a:p>
      </dsp:txBody>
      <dsp:txXfrm>
        <a:off x="27187" y="1294809"/>
        <a:ext cx="10873455" cy="502546"/>
      </dsp:txXfrm>
    </dsp:sp>
    <dsp:sp modelId="{28A9764B-73AB-4096-BD9C-CEBC33C35374}">
      <dsp:nvSpPr>
        <dsp:cNvPr id="0" name=""/>
        <dsp:cNvSpPr/>
      </dsp:nvSpPr>
      <dsp:spPr>
        <a:xfrm>
          <a:off x="0" y="1864862"/>
          <a:ext cx="10927829" cy="556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Lake Dallas and Corinth would like to improve staffing levels of their respective police departments but face budget obstacles to do so.</a:t>
          </a:r>
        </a:p>
      </dsp:txBody>
      <dsp:txXfrm>
        <a:off x="27187" y="1892049"/>
        <a:ext cx="10873455" cy="502546"/>
      </dsp:txXfrm>
    </dsp:sp>
    <dsp:sp modelId="{CC35D7B2-BCDE-4079-A5F7-84CBBB9689AF}">
      <dsp:nvSpPr>
        <dsp:cNvPr id="0" name=""/>
        <dsp:cNvSpPr/>
      </dsp:nvSpPr>
      <dsp:spPr>
        <a:xfrm>
          <a:off x="0" y="2462102"/>
          <a:ext cx="10927829" cy="5569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Future direction for small to medium size departments.</a:t>
          </a:r>
        </a:p>
      </dsp:txBody>
      <dsp:txXfrm>
        <a:off x="27187" y="2489289"/>
        <a:ext cx="10873455" cy="502546"/>
      </dsp:txXfrm>
    </dsp:sp>
    <dsp:sp modelId="{75361E96-D128-4BBA-A02A-9A520D425254}">
      <dsp:nvSpPr>
        <dsp:cNvPr id="0" name=""/>
        <dsp:cNvSpPr/>
      </dsp:nvSpPr>
      <dsp:spPr>
        <a:xfrm>
          <a:off x="0" y="3059342"/>
          <a:ext cx="10927829" cy="556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Growing level of police service needs and a rapidly changing landscape requiring innovation to meet those needs.</a:t>
          </a:r>
          <a:endParaRPr lang="en-US" sz="1400" kern="1200"/>
        </a:p>
      </dsp:txBody>
      <dsp:txXfrm>
        <a:off x="27187" y="3086529"/>
        <a:ext cx="10873455" cy="5025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7E65-3821-472A-B786-B8F6B709AA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E444E6-4894-4E60-A32B-B5A86FD10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757E34-BAA8-4934-B5A5-B7F4ADAFEE94}"/>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5" name="Footer Placeholder 4">
            <a:extLst>
              <a:ext uri="{FF2B5EF4-FFF2-40B4-BE49-F238E27FC236}">
                <a16:creationId xmlns:a16="http://schemas.microsoft.com/office/drawing/2014/main" id="{7C1F5152-B0ED-4037-8438-88A69F527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0823D-6090-4C35-A72E-774D78730170}"/>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155352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4EF3-1A7F-4A25-92F6-20FCCF270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A03BF-1032-430D-9138-A3BE3A9BBB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E3182-64B1-4B48-A027-17DCEF780EFD}"/>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5" name="Footer Placeholder 4">
            <a:extLst>
              <a:ext uri="{FF2B5EF4-FFF2-40B4-BE49-F238E27FC236}">
                <a16:creationId xmlns:a16="http://schemas.microsoft.com/office/drawing/2014/main" id="{CE9C8C3F-5E67-4E63-A20C-8EB213348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1A3A2-DFD3-4944-A932-2CCAC8178D14}"/>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395952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804990-4ECE-4D3F-94EE-79F529085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3824C-7109-47AF-AAC2-ADB653649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4BBA5-3E8E-444C-8857-0A9D07EF04D7}"/>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5" name="Footer Placeholder 4">
            <a:extLst>
              <a:ext uri="{FF2B5EF4-FFF2-40B4-BE49-F238E27FC236}">
                <a16:creationId xmlns:a16="http://schemas.microsoft.com/office/drawing/2014/main" id="{55254BB0-EAB2-4248-9739-FD61A17AA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54AA8-2560-4319-8724-76462E3BD9F9}"/>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242036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CAA0-A598-4C78-BD64-8E4A4BA86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BFBEA-FA4F-48E3-A6D5-CFCC39C5C0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500D3-42A5-42DD-A355-A604C50E114E}"/>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5" name="Footer Placeholder 4">
            <a:extLst>
              <a:ext uri="{FF2B5EF4-FFF2-40B4-BE49-F238E27FC236}">
                <a16:creationId xmlns:a16="http://schemas.microsoft.com/office/drawing/2014/main" id="{974EA32F-A545-4DCF-BF8D-8021A88CF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E0A71-1470-4B78-96D7-A415C9B340BF}"/>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202329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0877-091D-4EAA-84EC-80FD027B52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D6FF15-8D12-4CEF-8320-28C20F34B3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14DAAE-E14A-4E04-AEDD-B2BFB37BAFC4}"/>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5" name="Footer Placeholder 4">
            <a:extLst>
              <a:ext uri="{FF2B5EF4-FFF2-40B4-BE49-F238E27FC236}">
                <a16:creationId xmlns:a16="http://schemas.microsoft.com/office/drawing/2014/main" id="{FEC3CF41-A368-4BB0-B27F-3741FB1FE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3B1D5-857E-4472-BE63-C55C913542CC}"/>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234052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7C20-6938-4C75-B56B-224071C509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26F08-B099-465B-9145-BC59949764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0AD111-9450-499B-AE8D-7E1399A816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659F9B-6108-4A92-AF66-E720518D56E8}"/>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6" name="Footer Placeholder 5">
            <a:extLst>
              <a:ext uri="{FF2B5EF4-FFF2-40B4-BE49-F238E27FC236}">
                <a16:creationId xmlns:a16="http://schemas.microsoft.com/office/drawing/2014/main" id="{88CB92C1-118C-437A-B0B7-426A3240E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F94B6-6C6B-4EDA-9962-C0D8B4CE47AA}"/>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228419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56C5-40B8-4E6E-9F0D-8450A96CC8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056BF0-1E15-417B-B890-AB25E3A40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4D4DE-2A7C-4FE5-B083-6BB05CB705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FB4B5F-4B17-4B35-82CD-352E814D0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92EBC3-96C8-4620-B2CD-5D1D191D8A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F6941F-E85D-44E2-A288-4E31D1C6328F}"/>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8" name="Footer Placeholder 7">
            <a:extLst>
              <a:ext uri="{FF2B5EF4-FFF2-40B4-BE49-F238E27FC236}">
                <a16:creationId xmlns:a16="http://schemas.microsoft.com/office/drawing/2014/main" id="{F57C359A-8331-4FAA-AEB4-268323EEF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708027-53B2-44C7-B80E-7842AA7C8151}"/>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1049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BDDE-B9D0-4F37-B7DF-9FBBB3AAD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13DCF-9864-4655-A7CD-E64F9FB3251A}"/>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4" name="Footer Placeholder 3">
            <a:extLst>
              <a:ext uri="{FF2B5EF4-FFF2-40B4-BE49-F238E27FC236}">
                <a16:creationId xmlns:a16="http://schemas.microsoft.com/office/drawing/2014/main" id="{74504DB3-FB03-4E79-98C4-F961F10362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369D6B-AB31-4AF6-8A7A-B52076484D9E}"/>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123872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0DC4F-D3F8-4B63-99E4-6BDB29887CF8}"/>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3" name="Footer Placeholder 2">
            <a:extLst>
              <a:ext uri="{FF2B5EF4-FFF2-40B4-BE49-F238E27FC236}">
                <a16:creationId xmlns:a16="http://schemas.microsoft.com/office/drawing/2014/main" id="{174B33CD-73B5-44F3-8B78-9C1BC4FD12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0ACE4F-8E61-4480-A6E6-2AAB20D8838A}"/>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71649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1B74-C82A-47FD-B6C2-76563582B5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9374AF-6CC9-420D-A7DE-9F6DEBBB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5B958-7F7F-485A-9850-6FAF6031A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BD8CF-1076-43EF-A3B5-0B9DB700BA6B}"/>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6" name="Footer Placeholder 5">
            <a:extLst>
              <a:ext uri="{FF2B5EF4-FFF2-40B4-BE49-F238E27FC236}">
                <a16:creationId xmlns:a16="http://schemas.microsoft.com/office/drawing/2014/main" id="{ABEAADED-83FB-4856-BD96-E96E0A89AC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F7705-6AEE-4C93-A48B-21A6388374E0}"/>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331108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8D8C4-8BE1-4821-8F3A-36FF94A76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A0C0E-A577-47B0-AD38-63665958E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EA179D-D274-46F2-9F36-7D50A0893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E64DD-18B9-4CF0-8D77-9D42FFD239C5}"/>
              </a:ext>
            </a:extLst>
          </p:cNvPr>
          <p:cNvSpPr>
            <a:spLocks noGrp="1"/>
          </p:cNvSpPr>
          <p:nvPr>
            <p:ph type="dt" sz="half" idx="10"/>
          </p:nvPr>
        </p:nvSpPr>
        <p:spPr/>
        <p:txBody>
          <a:bodyPr/>
          <a:lstStyle/>
          <a:p>
            <a:fld id="{2B86882C-A107-4A80-BA9E-E304DBEAE41A}" type="datetimeFigureOut">
              <a:rPr lang="en-US" smtClean="0"/>
              <a:t>7/23/2021</a:t>
            </a:fld>
            <a:endParaRPr lang="en-US"/>
          </a:p>
        </p:txBody>
      </p:sp>
      <p:sp>
        <p:nvSpPr>
          <p:cNvPr id="6" name="Footer Placeholder 5">
            <a:extLst>
              <a:ext uri="{FF2B5EF4-FFF2-40B4-BE49-F238E27FC236}">
                <a16:creationId xmlns:a16="http://schemas.microsoft.com/office/drawing/2014/main" id="{A3DE23EC-270A-4C28-A375-D5FD8CA3D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55E34A-BEAE-42E3-AC3C-EF4289EB03C3}"/>
              </a:ext>
            </a:extLst>
          </p:cNvPr>
          <p:cNvSpPr>
            <a:spLocks noGrp="1"/>
          </p:cNvSpPr>
          <p:nvPr>
            <p:ph type="sldNum" sz="quarter" idx="12"/>
          </p:nvPr>
        </p:nvSpPr>
        <p:spPr/>
        <p:txBody>
          <a:bodyPr/>
          <a:lstStyle/>
          <a:p>
            <a:fld id="{70FFD70C-E23F-4242-BD85-060EB3837A69}" type="slidenum">
              <a:rPr lang="en-US" smtClean="0"/>
              <a:t>‹#›</a:t>
            </a:fld>
            <a:endParaRPr lang="en-US"/>
          </a:p>
        </p:txBody>
      </p:sp>
    </p:spTree>
    <p:extLst>
      <p:ext uri="{BB962C8B-B14F-4D97-AF65-F5344CB8AC3E}">
        <p14:creationId xmlns:p14="http://schemas.microsoft.com/office/powerpoint/2010/main" val="145540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3B861D-9CBB-4369-A1E0-A1F9BAB22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07F419-0E21-421D-B38D-25B275E85B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E0F8B-E659-46A9-8192-6538010C9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6882C-A107-4A80-BA9E-E304DBEAE41A}" type="datetimeFigureOut">
              <a:rPr lang="en-US" smtClean="0"/>
              <a:t>7/23/2021</a:t>
            </a:fld>
            <a:endParaRPr lang="en-US"/>
          </a:p>
        </p:txBody>
      </p:sp>
      <p:sp>
        <p:nvSpPr>
          <p:cNvPr id="5" name="Footer Placeholder 4">
            <a:extLst>
              <a:ext uri="{FF2B5EF4-FFF2-40B4-BE49-F238E27FC236}">
                <a16:creationId xmlns:a16="http://schemas.microsoft.com/office/drawing/2014/main" id="{1C875220-6984-472E-90C4-A5493FFCAF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DBAC00-1474-4DDF-B6EA-79C440C10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FD70C-E23F-4242-BD85-060EB3837A69}" type="slidenum">
              <a:rPr lang="en-US" smtClean="0"/>
              <a:t>‹#›</a:t>
            </a:fld>
            <a:endParaRPr lang="en-US"/>
          </a:p>
        </p:txBody>
      </p:sp>
    </p:spTree>
    <p:extLst>
      <p:ext uri="{BB962C8B-B14F-4D97-AF65-F5344CB8AC3E}">
        <p14:creationId xmlns:p14="http://schemas.microsoft.com/office/powerpoint/2010/main" val="2644397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 nature, overlooking&#10;&#10;Description automatically generated">
            <a:extLst>
              <a:ext uri="{FF2B5EF4-FFF2-40B4-BE49-F238E27FC236}">
                <a16:creationId xmlns:a16="http://schemas.microsoft.com/office/drawing/2014/main" id="{FB963A73-0711-4D43-AAE9-DDA2DB7A22B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393"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80272E0-71CC-433A-BBAB-E717090B5B75}"/>
              </a:ext>
            </a:extLst>
          </p:cNvPr>
          <p:cNvSpPr>
            <a:spLocks noGrp="1"/>
          </p:cNvSpPr>
          <p:nvPr>
            <p:ph type="ctrTitle"/>
          </p:nvPr>
        </p:nvSpPr>
        <p:spPr>
          <a:xfrm>
            <a:off x="1524000" y="1122363"/>
            <a:ext cx="9144000" cy="3063240"/>
          </a:xfrm>
        </p:spPr>
        <p:txBody>
          <a:bodyPr>
            <a:normAutofit/>
          </a:bodyPr>
          <a:lstStyle/>
          <a:p>
            <a:r>
              <a:rPr lang="en-US" sz="6600" b="1" dirty="0">
                <a:solidFill>
                  <a:srgbClr val="FFFFFF"/>
                </a:solidFill>
              </a:rPr>
              <a:t>PUBLIC SAFETY REGIONALIZATION FEASIBILITY STUDY</a:t>
            </a:r>
            <a:endParaRPr lang="en-US" sz="6600" dirty="0">
              <a:solidFill>
                <a:srgbClr val="FFFFFF"/>
              </a:solidFill>
            </a:endParaRPr>
          </a:p>
        </p:txBody>
      </p:sp>
      <p:sp>
        <p:nvSpPr>
          <p:cNvPr id="3" name="Subtitle 2">
            <a:extLst>
              <a:ext uri="{FF2B5EF4-FFF2-40B4-BE49-F238E27FC236}">
                <a16:creationId xmlns:a16="http://schemas.microsoft.com/office/drawing/2014/main" id="{206A9BD5-4174-42A8-93FF-15CDC7441CFF}"/>
              </a:ext>
            </a:extLst>
          </p:cNvPr>
          <p:cNvSpPr>
            <a:spLocks noGrp="1"/>
          </p:cNvSpPr>
          <p:nvPr>
            <p:ph type="subTitle" idx="1"/>
          </p:nvPr>
        </p:nvSpPr>
        <p:spPr>
          <a:xfrm>
            <a:off x="1527048" y="4599432"/>
            <a:ext cx="9144000" cy="1536192"/>
          </a:xfrm>
        </p:spPr>
        <p:txBody>
          <a:bodyPr>
            <a:normAutofit/>
          </a:bodyPr>
          <a:lstStyle/>
          <a:p>
            <a:pPr>
              <a:buFontTx/>
              <a:buNone/>
            </a:pPr>
            <a:r>
              <a:rPr lang="en-US">
                <a:solidFill>
                  <a:srgbClr val="FFFFFF"/>
                </a:solidFill>
              </a:rPr>
              <a:t>Police Services</a:t>
            </a:r>
          </a:p>
          <a:p>
            <a:pPr>
              <a:buFontTx/>
              <a:buNone/>
            </a:pPr>
            <a:r>
              <a:rPr lang="en-US">
                <a:solidFill>
                  <a:srgbClr val="FFFFFF"/>
                </a:solidFill>
              </a:rPr>
              <a:t>Lake Dallas – Corinth – Shady Shores</a:t>
            </a:r>
          </a:p>
          <a:p>
            <a:endParaRPr lang="en-US">
              <a:solidFill>
                <a:srgbClr val="FFFFFF"/>
              </a:solidFill>
            </a:endParaRPr>
          </a:p>
        </p:txBody>
      </p:sp>
      <p:sp>
        <p:nvSpPr>
          <p:cNvPr id="1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3157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FB9C77F8-A4CB-4A58-8407-4F052155390B}"/>
              </a:ext>
            </a:extLst>
          </p:cNvPr>
          <p:cNvPicPr>
            <a:picLocks noChangeAspect="1"/>
          </p:cNvPicPr>
          <p:nvPr/>
        </p:nvPicPr>
        <p:blipFill rotWithShape="1">
          <a:blip r:embed="rId2"/>
          <a:srcRect l="27606" r="2" b="2"/>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53BD21A-7603-4202-A98C-1D5D13A7E34E}"/>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QUESTIONS?</a:t>
            </a:r>
          </a:p>
        </p:txBody>
      </p:sp>
      <p:sp>
        <p:nvSpPr>
          <p:cNvPr id="3" name="Text Placeholder 2">
            <a:extLst>
              <a:ext uri="{FF2B5EF4-FFF2-40B4-BE49-F238E27FC236}">
                <a16:creationId xmlns:a16="http://schemas.microsoft.com/office/drawing/2014/main" id="{7C7AACB3-ED00-408E-AA94-BF7FEFF6DC13}"/>
              </a:ext>
            </a:extLst>
          </p:cNvPr>
          <p:cNvSpPr>
            <a:spLocks noGrp="1"/>
          </p:cNvSpPr>
          <p:nvPr>
            <p:ph type="body" idx="1"/>
          </p:nvPr>
        </p:nvSpPr>
        <p:spPr>
          <a:xfrm>
            <a:off x="777922" y="743803"/>
            <a:ext cx="2808844" cy="1382392"/>
          </a:xfrm>
        </p:spPr>
        <p:txBody>
          <a:bodyPr vert="horz" lIns="91440" tIns="45720" rIns="91440" bIns="45720" rtlCol="0" anchor="b">
            <a:normAutofit/>
          </a:bodyPr>
          <a:lstStyle/>
          <a:p>
            <a:pPr algn="r"/>
            <a:endParaRPr lang="en-US" sz="2000" dirty="0">
              <a:solidFill>
                <a:srgbClr val="FFFFFF"/>
              </a:solidFill>
            </a:endParaRPr>
          </a:p>
        </p:txBody>
      </p:sp>
    </p:spTree>
    <p:extLst>
      <p:ext uri="{BB962C8B-B14F-4D97-AF65-F5344CB8AC3E}">
        <p14:creationId xmlns:p14="http://schemas.microsoft.com/office/powerpoint/2010/main" val="264956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622149-AF4E-4B6A-974B-0A18C98EAF65}"/>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PURPOSE</a:t>
            </a:r>
          </a:p>
        </p:txBody>
      </p:sp>
      <p:sp>
        <p:nvSpPr>
          <p:cNvPr id="3" name="Content Placeholder 2">
            <a:extLst>
              <a:ext uri="{FF2B5EF4-FFF2-40B4-BE49-F238E27FC236}">
                <a16:creationId xmlns:a16="http://schemas.microsoft.com/office/drawing/2014/main" id="{A872D5DB-6346-4D23-A4AB-0C9D6C2DBD36}"/>
              </a:ext>
            </a:extLst>
          </p:cNvPr>
          <p:cNvSpPr>
            <a:spLocks noGrp="1"/>
          </p:cNvSpPr>
          <p:nvPr>
            <p:ph idx="1"/>
          </p:nvPr>
        </p:nvSpPr>
        <p:spPr>
          <a:xfrm>
            <a:off x="6503158" y="649480"/>
            <a:ext cx="4862447" cy="5546047"/>
          </a:xfrm>
        </p:spPr>
        <p:txBody>
          <a:bodyPr anchor="ctr">
            <a:normAutofit/>
          </a:bodyPr>
          <a:lstStyle/>
          <a:p>
            <a:pPr marL="0" indent="0">
              <a:buNone/>
            </a:pPr>
            <a:endParaRPr lang="en-US" sz="2000"/>
          </a:p>
          <a:p>
            <a:pPr marL="0" indent="0">
              <a:buNone/>
            </a:pPr>
            <a:endParaRPr lang="en-US" sz="2000"/>
          </a:p>
          <a:p>
            <a:pPr marL="0" indent="0">
              <a:buNone/>
            </a:pPr>
            <a:r>
              <a:rPr lang="en-US" sz="2000"/>
              <a:t>To determine if a consolidation of Police Services will achieve a more effective and efficient delivery of key public safety services to all three communities.</a:t>
            </a:r>
          </a:p>
          <a:p>
            <a:endParaRPr lang="en-US" sz="2000"/>
          </a:p>
        </p:txBody>
      </p:sp>
    </p:spTree>
    <p:extLst>
      <p:ext uri="{BB962C8B-B14F-4D97-AF65-F5344CB8AC3E}">
        <p14:creationId xmlns:p14="http://schemas.microsoft.com/office/powerpoint/2010/main" val="7643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AF003-C09E-4CB8-AF67-05C3C4A7F89A}"/>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HISTORICAL ADVANTAGES OF REGIONALISM</a:t>
            </a:r>
          </a:p>
        </p:txBody>
      </p:sp>
      <p:graphicFrame>
        <p:nvGraphicFramePr>
          <p:cNvPr id="5" name="Content Placeholder 2">
            <a:extLst>
              <a:ext uri="{FF2B5EF4-FFF2-40B4-BE49-F238E27FC236}">
                <a16:creationId xmlns:a16="http://schemas.microsoft.com/office/drawing/2014/main" id="{B904733D-39D6-420C-9764-A80BE8582442}"/>
              </a:ext>
            </a:extLst>
          </p:cNvPr>
          <p:cNvGraphicFramePr>
            <a:graphicFrameLocks noGrp="1"/>
          </p:cNvGraphicFramePr>
          <p:nvPr>
            <p:ph idx="1"/>
            <p:extLst>
              <p:ext uri="{D42A27DB-BD31-4B8C-83A1-F6EECF244321}">
                <p14:modId xmlns:p14="http://schemas.microsoft.com/office/powerpoint/2010/main" val="227382080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64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206A7647-C57E-4E8F-96FB-52F5575679C1}"/>
                                            </p:graphicEl>
                                          </p:spTgt>
                                        </p:tgtEl>
                                        <p:attrNameLst>
                                          <p:attrName>style.visibility</p:attrName>
                                        </p:attrNameLst>
                                      </p:cBhvr>
                                      <p:to>
                                        <p:strVal val="visible"/>
                                      </p:to>
                                    </p:set>
                                    <p:animEffect transition="in" filter="fade">
                                      <p:cBhvr>
                                        <p:cTn id="7" dur="1000"/>
                                        <p:tgtEl>
                                          <p:spTgt spid="5">
                                            <p:graphicEl>
                                              <a:dgm id="{206A7647-C57E-4E8F-96FB-52F5575679C1}"/>
                                            </p:graphicEl>
                                          </p:spTgt>
                                        </p:tgtEl>
                                      </p:cBhvr>
                                    </p:animEffect>
                                    <p:anim calcmode="lin" valueType="num">
                                      <p:cBhvr>
                                        <p:cTn id="8" dur="1000" fill="hold"/>
                                        <p:tgtEl>
                                          <p:spTgt spid="5">
                                            <p:graphicEl>
                                              <a:dgm id="{206A7647-C57E-4E8F-96FB-52F5575679C1}"/>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206A7647-C57E-4E8F-96FB-52F5575679C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2EA20AE2-1C18-45E9-A998-6C99B949B908}"/>
                                            </p:graphicEl>
                                          </p:spTgt>
                                        </p:tgtEl>
                                        <p:attrNameLst>
                                          <p:attrName>style.visibility</p:attrName>
                                        </p:attrNameLst>
                                      </p:cBhvr>
                                      <p:to>
                                        <p:strVal val="visible"/>
                                      </p:to>
                                    </p:set>
                                    <p:animEffect transition="in" filter="fade">
                                      <p:cBhvr>
                                        <p:cTn id="14" dur="1000"/>
                                        <p:tgtEl>
                                          <p:spTgt spid="5">
                                            <p:graphicEl>
                                              <a:dgm id="{2EA20AE2-1C18-45E9-A998-6C99B949B908}"/>
                                            </p:graphicEl>
                                          </p:spTgt>
                                        </p:tgtEl>
                                      </p:cBhvr>
                                    </p:animEffect>
                                    <p:anim calcmode="lin" valueType="num">
                                      <p:cBhvr>
                                        <p:cTn id="15" dur="1000" fill="hold"/>
                                        <p:tgtEl>
                                          <p:spTgt spid="5">
                                            <p:graphicEl>
                                              <a:dgm id="{2EA20AE2-1C18-45E9-A998-6C99B949B908}"/>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2EA20AE2-1C18-45E9-A998-6C99B949B90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0E82F5AD-9FA3-4AEC-AD9E-BAB52BFD66C7}"/>
                                            </p:graphicEl>
                                          </p:spTgt>
                                        </p:tgtEl>
                                        <p:attrNameLst>
                                          <p:attrName>style.visibility</p:attrName>
                                        </p:attrNameLst>
                                      </p:cBhvr>
                                      <p:to>
                                        <p:strVal val="visible"/>
                                      </p:to>
                                    </p:set>
                                    <p:animEffect transition="in" filter="fade">
                                      <p:cBhvr>
                                        <p:cTn id="21" dur="1000"/>
                                        <p:tgtEl>
                                          <p:spTgt spid="5">
                                            <p:graphicEl>
                                              <a:dgm id="{0E82F5AD-9FA3-4AEC-AD9E-BAB52BFD66C7}"/>
                                            </p:graphicEl>
                                          </p:spTgt>
                                        </p:tgtEl>
                                      </p:cBhvr>
                                    </p:animEffect>
                                    <p:anim calcmode="lin" valueType="num">
                                      <p:cBhvr>
                                        <p:cTn id="22" dur="1000" fill="hold"/>
                                        <p:tgtEl>
                                          <p:spTgt spid="5">
                                            <p:graphicEl>
                                              <a:dgm id="{0E82F5AD-9FA3-4AEC-AD9E-BAB52BFD66C7}"/>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0E82F5AD-9FA3-4AEC-AD9E-BAB52BFD66C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E4391205-968D-4BAE-B230-84A9B148C331}"/>
                                            </p:graphicEl>
                                          </p:spTgt>
                                        </p:tgtEl>
                                        <p:attrNameLst>
                                          <p:attrName>style.visibility</p:attrName>
                                        </p:attrNameLst>
                                      </p:cBhvr>
                                      <p:to>
                                        <p:strVal val="visible"/>
                                      </p:to>
                                    </p:set>
                                    <p:animEffect transition="in" filter="fade">
                                      <p:cBhvr>
                                        <p:cTn id="28" dur="1000"/>
                                        <p:tgtEl>
                                          <p:spTgt spid="5">
                                            <p:graphicEl>
                                              <a:dgm id="{E4391205-968D-4BAE-B230-84A9B148C331}"/>
                                            </p:graphicEl>
                                          </p:spTgt>
                                        </p:tgtEl>
                                      </p:cBhvr>
                                    </p:animEffect>
                                    <p:anim calcmode="lin" valueType="num">
                                      <p:cBhvr>
                                        <p:cTn id="29" dur="1000" fill="hold"/>
                                        <p:tgtEl>
                                          <p:spTgt spid="5">
                                            <p:graphicEl>
                                              <a:dgm id="{E4391205-968D-4BAE-B230-84A9B148C331}"/>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E4391205-968D-4BAE-B230-84A9B148C33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dgm id="{4EE28253-A133-408C-A222-232137FA17F2}"/>
                                            </p:graphicEl>
                                          </p:spTgt>
                                        </p:tgtEl>
                                        <p:attrNameLst>
                                          <p:attrName>style.visibility</p:attrName>
                                        </p:attrNameLst>
                                      </p:cBhvr>
                                      <p:to>
                                        <p:strVal val="visible"/>
                                      </p:to>
                                    </p:set>
                                    <p:animEffect transition="in" filter="fade">
                                      <p:cBhvr>
                                        <p:cTn id="35" dur="1000"/>
                                        <p:tgtEl>
                                          <p:spTgt spid="5">
                                            <p:graphicEl>
                                              <a:dgm id="{4EE28253-A133-408C-A222-232137FA17F2}"/>
                                            </p:graphicEl>
                                          </p:spTgt>
                                        </p:tgtEl>
                                      </p:cBhvr>
                                    </p:animEffect>
                                    <p:anim calcmode="lin" valueType="num">
                                      <p:cBhvr>
                                        <p:cTn id="36" dur="1000" fill="hold"/>
                                        <p:tgtEl>
                                          <p:spTgt spid="5">
                                            <p:graphicEl>
                                              <a:dgm id="{4EE28253-A133-408C-A222-232137FA17F2}"/>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dgm id="{4EE28253-A133-408C-A222-232137FA17F2}"/>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graphicEl>
                                              <a:dgm id="{E1D8DCC3-1B77-48A3-B7B7-4AE24C47CA30}"/>
                                            </p:graphicEl>
                                          </p:spTgt>
                                        </p:tgtEl>
                                        <p:attrNameLst>
                                          <p:attrName>style.visibility</p:attrName>
                                        </p:attrNameLst>
                                      </p:cBhvr>
                                      <p:to>
                                        <p:strVal val="visible"/>
                                      </p:to>
                                    </p:set>
                                    <p:animEffect transition="in" filter="fade">
                                      <p:cBhvr>
                                        <p:cTn id="42" dur="1000"/>
                                        <p:tgtEl>
                                          <p:spTgt spid="5">
                                            <p:graphicEl>
                                              <a:dgm id="{E1D8DCC3-1B77-48A3-B7B7-4AE24C47CA30}"/>
                                            </p:graphicEl>
                                          </p:spTgt>
                                        </p:tgtEl>
                                      </p:cBhvr>
                                    </p:animEffect>
                                    <p:anim calcmode="lin" valueType="num">
                                      <p:cBhvr>
                                        <p:cTn id="43" dur="1000" fill="hold"/>
                                        <p:tgtEl>
                                          <p:spTgt spid="5">
                                            <p:graphicEl>
                                              <a:dgm id="{E1D8DCC3-1B77-48A3-B7B7-4AE24C47CA30}"/>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E1D8DCC3-1B77-48A3-B7B7-4AE24C47CA3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752668-A55A-4B35-89C9-F821B9E23CBA}"/>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WHY CONDUCT A FEASIBILTY STUDY NOW?</a:t>
            </a:r>
          </a:p>
        </p:txBody>
      </p:sp>
      <p:graphicFrame>
        <p:nvGraphicFramePr>
          <p:cNvPr id="5" name="Content Placeholder 2">
            <a:extLst>
              <a:ext uri="{FF2B5EF4-FFF2-40B4-BE49-F238E27FC236}">
                <a16:creationId xmlns:a16="http://schemas.microsoft.com/office/drawing/2014/main" id="{DA0F4EF2-B494-4D19-9FF4-87A6E3B5C649}"/>
              </a:ext>
            </a:extLst>
          </p:cNvPr>
          <p:cNvGraphicFramePr>
            <a:graphicFrameLocks noGrp="1"/>
          </p:cNvGraphicFramePr>
          <p:nvPr>
            <p:ph idx="1"/>
            <p:extLst>
              <p:ext uri="{D42A27DB-BD31-4B8C-83A1-F6EECF244321}">
                <p14:modId xmlns:p14="http://schemas.microsoft.com/office/powerpoint/2010/main" val="87037883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2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901E32DE-66A4-46B9-8EC0-9D662FE274B5}"/>
                                            </p:graphicEl>
                                          </p:spTgt>
                                        </p:tgtEl>
                                        <p:attrNameLst>
                                          <p:attrName>style.visibility</p:attrName>
                                        </p:attrNameLst>
                                      </p:cBhvr>
                                      <p:to>
                                        <p:strVal val="visible"/>
                                      </p:to>
                                    </p:set>
                                    <p:anim calcmode="lin" valueType="num">
                                      <p:cBhvr additive="base">
                                        <p:cTn id="7" dur="500" fill="hold"/>
                                        <p:tgtEl>
                                          <p:spTgt spid="5">
                                            <p:graphicEl>
                                              <a:dgm id="{901E32DE-66A4-46B9-8EC0-9D662FE274B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901E32DE-66A4-46B9-8EC0-9D662FE274B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B8A0F798-1E6B-48DC-905E-B4A74000F446}"/>
                                            </p:graphicEl>
                                          </p:spTgt>
                                        </p:tgtEl>
                                        <p:attrNameLst>
                                          <p:attrName>style.visibility</p:attrName>
                                        </p:attrNameLst>
                                      </p:cBhvr>
                                      <p:to>
                                        <p:strVal val="visible"/>
                                      </p:to>
                                    </p:set>
                                    <p:anim calcmode="lin" valueType="num">
                                      <p:cBhvr additive="base">
                                        <p:cTn id="13" dur="500" fill="hold"/>
                                        <p:tgtEl>
                                          <p:spTgt spid="5">
                                            <p:graphicEl>
                                              <a:dgm id="{B8A0F798-1E6B-48DC-905E-B4A74000F44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B8A0F798-1E6B-48DC-905E-B4A74000F44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57F51751-1C6B-463C-8C7B-BAC7B5FB39D2}"/>
                                            </p:graphicEl>
                                          </p:spTgt>
                                        </p:tgtEl>
                                        <p:attrNameLst>
                                          <p:attrName>style.visibility</p:attrName>
                                        </p:attrNameLst>
                                      </p:cBhvr>
                                      <p:to>
                                        <p:strVal val="visible"/>
                                      </p:to>
                                    </p:set>
                                    <p:anim calcmode="lin" valueType="num">
                                      <p:cBhvr additive="base">
                                        <p:cTn id="19" dur="500" fill="hold"/>
                                        <p:tgtEl>
                                          <p:spTgt spid="5">
                                            <p:graphicEl>
                                              <a:dgm id="{57F51751-1C6B-463C-8C7B-BAC7B5FB39D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57F51751-1C6B-463C-8C7B-BAC7B5FB39D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28A9764B-73AB-4096-BD9C-CEBC33C35374}"/>
                                            </p:graphicEl>
                                          </p:spTgt>
                                        </p:tgtEl>
                                        <p:attrNameLst>
                                          <p:attrName>style.visibility</p:attrName>
                                        </p:attrNameLst>
                                      </p:cBhvr>
                                      <p:to>
                                        <p:strVal val="visible"/>
                                      </p:to>
                                    </p:set>
                                    <p:anim calcmode="lin" valueType="num">
                                      <p:cBhvr additive="base">
                                        <p:cTn id="25" dur="500" fill="hold"/>
                                        <p:tgtEl>
                                          <p:spTgt spid="5">
                                            <p:graphicEl>
                                              <a:dgm id="{28A9764B-73AB-4096-BD9C-CEBC33C3537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28A9764B-73AB-4096-BD9C-CEBC33C3537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CC35D7B2-BCDE-4079-A5F7-84CBBB9689AF}"/>
                                            </p:graphicEl>
                                          </p:spTgt>
                                        </p:tgtEl>
                                        <p:attrNameLst>
                                          <p:attrName>style.visibility</p:attrName>
                                        </p:attrNameLst>
                                      </p:cBhvr>
                                      <p:to>
                                        <p:strVal val="visible"/>
                                      </p:to>
                                    </p:set>
                                    <p:anim calcmode="lin" valueType="num">
                                      <p:cBhvr additive="base">
                                        <p:cTn id="31" dur="500" fill="hold"/>
                                        <p:tgtEl>
                                          <p:spTgt spid="5">
                                            <p:graphicEl>
                                              <a:dgm id="{CC35D7B2-BCDE-4079-A5F7-84CBBB9689A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CC35D7B2-BCDE-4079-A5F7-84CBBB9689A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75361E96-D128-4BBA-A02A-9A520D425254}"/>
                                            </p:graphicEl>
                                          </p:spTgt>
                                        </p:tgtEl>
                                        <p:attrNameLst>
                                          <p:attrName>style.visibility</p:attrName>
                                        </p:attrNameLst>
                                      </p:cBhvr>
                                      <p:to>
                                        <p:strVal val="visible"/>
                                      </p:to>
                                    </p:set>
                                    <p:anim calcmode="lin" valueType="num">
                                      <p:cBhvr additive="base">
                                        <p:cTn id="37" dur="500" fill="hold"/>
                                        <p:tgtEl>
                                          <p:spTgt spid="5">
                                            <p:graphicEl>
                                              <a:dgm id="{75361E96-D128-4BBA-A02A-9A520D42525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75361E96-D128-4BBA-A02A-9A520D42525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870A33-9498-4CD0-B561-A43921075C4E}"/>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WHAT WOULD THE FEASIBILITY STUDY CONSIST OF?</a:t>
            </a:r>
          </a:p>
        </p:txBody>
      </p:sp>
      <p:sp>
        <p:nvSpPr>
          <p:cNvPr id="3" name="Content Placeholder 2">
            <a:extLst>
              <a:ext uri="{FF2B5EF4-FFF2-40B4-BE49-F238E27FC236}">
                <a16:creationId xmlns:a16="http://schemas.microsoft.com/office/drawing/2014/main" id="{C78A15C6-DBF5-455B-8E31-7924802F4729}"/>
              </a:ext>
            </a:extLst>
          </p:cNvPr>
          <p:cNvSpPr>
            <a:spLocks noGrp="1"/>
          </p:cNvSpPr>
          <p:nvPr>
            <p:ph idx="1"/>
          </p:nvPr>
        </p:nvSpPr>
        <p:spPr>
          <a:xfrm>
            <a:off x="6503158" y="649480"/>
            <a:ext cx="4862447" cy="5546047"/>
          </a:xfrm>
        </p:spPr>
        <p:txBody>
          <a:bodyPr anchor="ctr">
            <a:normAutofit/>
          </a:bodyPr>
          <a:lstStyle/>
          <a:p>
            <a:r>
              <a:rPr lang="en-US" sz="2000" dirty="0"/>
              <a:t>Internal/External Communication Plan consisting of:</a:t>
            </a:r>
          </a:p>
          <a:p>
            <a:pPr lvl="1"/>
            <a:r>
              <a:rPr lang="en-US" sz="2000" dirty="0"/>
              <a:t>Town Hall Meetings to educate and solicit input from community members in Lake Dallas, Corinth, and Shady Shores.</a:t>
            </a:r>
          </a:p>
          <a:p>
            <a:pPr lvl="1"/>
            <a:r>
              <a:rPr lang="en-US" sz="2000" dirty="0"/>
              <a:t>Surveys:</a:t>
            </a:r>
          </a:p>
          <a:p>
            <a:pPr lvl="2"/>
            <a:r>
              <a:rPr lang="en-US" dirty="0"/>
              <a:t>Internal</a:t>
            </a:r>
          </a:p>
          <a:p>
            <a:pPr lvl="2"/>
            <a:r>
              <a:rPr lang="en-US" dirty="0"/>
              <a:t>External</a:t>
            </a:r>
          </a:p>
          <a:p>
            <a:pPr lvl="2"/>
            <a:r>
              <a:rPr lang="en-US" dirty="0"/>
              <a:t>Service Delivery</a:t>
            </a:r>
          </a:p>
          <a:p>
            <a:r>
              <a:rPr lang="en-US" sz="2000" dirty="0"/>
              <a:t>Workload Analysis that would identify:</a:t>
            </a:r>
          </a:p>
          <a:p>
            <a:pPr lvl="1"/>
            <a:r>
              <a:rPr lang="en-US" sz="2000" dirty="0"/>
              <a:t>Police service needs in the communities of Lake Dallas, Corinth, and Shady Shores.</a:t>
            </a:r>
          </a:p>
          <a:p>
            <a:pPr lvl="1"/>
            <a:r>
              <a:rPr lang="en-US" sz="2000" dirty="0"/>
              <a:t>Identify resources to meet the identified needs.</a:t>
            </a:r>
          </a:p>
          <a:p>
            <a:pPr lvl="1"/>
            <a:r>
              <a:rPr lang="en-US" sz="2000" dirty="0"/>
              <a:t>Resource deployment</a:t>
            </a:r>
          </a:p>
        </p:txBody>
      </p:sp>
    </p:spTree>
    <p:extLst>
      <p:ext uri="{BB962C8B-B14F-4D97-AF65-F5344CB8AC3E}">
        <p14:creationId xmlns:p14="http://schemas.microsoft.com/office/powerpoint/2010/main" val="42006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A90BB3-8B55-4A9D-9D8D-63B3CF56E817}"/>
              </a:ext>
            </a:extLst>
          </p:cNvPr>
          <p:cNvSpPr>
            <a:spLocks noGrp="1"/>
          </p:cNvSpPr>
          <p:nvPr>
            <p:ph type="title"/>
          </p:nvPr>
        </p:nvSpPr>
        <p:spPr>
          <a:xfrm>
            <a:off x="1371599" y="294538"/>
            <a:ext cx="9895951" cy="1033669"/>
          </a:xfrm>
        </p:spPr>
        <p:txBody>
          <a:bodyPr>
            <a:normAutofit/>
          </a:bodyPr>
          <a:lstStyle/>
          <a:p>
            <a:r>
              <a:rPr lang="en-US" sz="3700" dirty="0">
                <a:solidFill>
                  <a:srgbClr val="FFFFFF"/>
                </a:solidFill>
              </a:rPr>
              <a:t>WHAT THE PROPOSED FEASIBILITY STUDY IS NOT</a:t>
            </a:r>
          </a:p>
        </p:txBody>
      </p:sp>
      <p:sp>
        <p:nvSpPr>
          <p:cNvPr id="3" name="Content Placeholder 2">
            <a:extLst>
              <a:ext uri="{FF2B5EF4-FFF2-40B4-BE49-F238E27FC236}">
                <a16:creationId xmlns:a16="http://schemas.microsoft.com/office/drawing/2014/main" id="{F10088E7-20F1-4713-8E94-55ECB100B46D}"/>
              </a:ext>
            </a:extLst>
          </p:cNvPr>
          <p:cNvSpPr>
            <a:spLocks noGrp="1"/>
          </p:cNvSpPr>
          <p:nvPr>
            <p:ph idx="1"/>
          </p:nvPr>
        </p:nvSpPr>
        <p:spPr>
          <a:xfrm>
            <a:off x="1371599" y="2318197"/>
            <a:ext cx="9724031" cy="3683358"/>
          </a:xfrm>
        </p:spPr>
        <p:txBody>
          <a:bodyPr anchor="ctr">
            <a:normAutofit/>
          </a:bodyPr>
          <a:lstStyle/>
          <a:p>
            <a:r>
              <a:rPr lang="en-US" sz="2000" dirty="0"/>
              <a:t>The dissolution of the Lake Dallas Police Department and absorption by the Corinth Police Department.</a:t>
            </a:r>
          </a:p>
          <a:p>
            <a:r>
              <a:rPr lang="en-US" sz="2000" dirty="0"/>
              <a:t>A decision by city council to consolidate police services with the City of Corinth.  This decision would not be made until the end of the term after the final report had been submitted and reviewed.</a:t>
            </a:r>
          </a:p>
          <a:p>
            <a:pPr marL="0" indent="0">
              <a:buNone/>
            </a:pPr>
            <a:endParaRPr lang="en-US" sz="2000" dirty="0"/>
          </a:p>
        </p:txBody>
      </p:sp>
    </p:spTree>
    <p:extLst>
      <p:ext uri="{BB962C8B-B14F-4D97-AF65-F5344CB8AC3E}">
        <p14:creationId xmlns:p14="http://schemas.microsoft.com/office/powerpoint/2010/main" val="35771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8B245D-4C45-4591-A2DC-E0775F8CB8D1}"/>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INTERLOCAL AGREEMENT CONSIDERATIONS</a:t>
            </a:r>
          </a:p>
        </p:txBody>
      </p:sp>
      <p:sp>
        <p:nvSpPr>
          <p:cNvPr id="3" name="Content Placeholder 2">
            <a:extLst>
              <a:ext uri="{FF2B5EF4-FFF2-40B4-BE49-F238E27FC236}">
                <a16:creationId xmlns:a16="http://schemas.microsoft.com/office/drawing/2014/main" id="{36696B99-D0B1-413E-99F5-BFE5B8DAF3D4}"/>
              </a:ext>
            </a:extLst>
          </p:cNvPr>
          <p:cNvSpPr>
            <a:spLocks noGrp="1"/>
          </p:cNvSpPr>
          <p:nvPr>
            <p:ph idx="1"/>
          </p:nvPr>
        </p:nvSpPr>
        <p:spPr>
          <a:xfrm>
            <a:off x="6503158" y="649480"/>
            <a:ext cx="4862447" cy="5546047"/>
          </a:xfrm>
        </p:spPr>
        <p:txBody>
          <a:bodyPr anchor="ctr">
            <a:normAutofit/>
          </a:bodyPr>
          <a:lstStyle/>
          <a:p>
            <a:r>
              <a:rPr lang="en-US" sz="1400" dirty="0"/>
              <a:t>Agreement would commence on September 1, 2021, and run to August 31, 2022.</a:t>
            </a:r>
          </a:p>
          <a:p>
            <a:r>
              <a:rPr lang="en-US" sz="1400" dirty="0"/>
              <a:t>Corinth’s Police Chief will  be designated by Lake Dallas to serve as the Interim Police Chief of Lake Dallas’ Police Department.</a:t>
            </a:r>
          </a:p>
          <a:p>
            <a:r>
              <a:rPr lang="en-US" sz="1400" dirty="0"/>
              <a:t>Police services within and provided to each of the Cities shall remain at the same level or higher level as currently provided by each of the Cities within its boundaries without any disruption of service delivery in either City.</a:t>
            </a:r>
          </a:p>
          <a:p>
            <a:r>
              <a:rPr lang="en-US" sz="1400" dirty="0"/>
              <a:t>The command staffs of the Cities’ police department shall be integrated and operate as if the police departments were a single police department.</a:t>
            </a:r>
          </a:p>
          <a:p>
            <a:r>
              <a:rPr lang="en-US" sz="1400" dirty="0"/>
              <a:t>Personnel from the Cities’ police department shall respond to calls for assistance and other purposes within the boundaries of both Cities as if acting as one police department pursuant to operational procedures enacted by the Interim Chief.  Interim Chief shall consult with the police department command staffs of both Cities when enacting such operational procedures.</a:t>
            </a:r>
          </a:p>
          <a:p>
            <a:r>
              <a:rPr lang="en-US" sz="1400" dirty="0"/>
              <a:t>The Cities agree their respective police departments shall continue to operate in accordance with the standard operating practices and procedures adopted by the respective police departments.</a:t>
            </a:r>
          </a:p>
          <a:p>
            <a:endParaRPr lang="en-US" sz="1400" dirty="0"/>
          </a:p>
        </p:txBody>
      </p:sp>
    </p:spTree>
    <p:extLst>
      <p:ext uri="{BB962C8B-B14F-4D97-AF65-F5344CB8AC3E}">
        <p14:creationId xmlns:p14="http://schemas.microsoft.com/office/powerpoint/2010/main" val="5289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1EF9AA-2686-4E89-AB22-D6DFCFC3DB67}"/>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INTERLOCAL AGREEMENT CONSIDERATIONS</a:t>
            </a:r>
          </a:p>
        </p:txBody>
      </p:sp>
      <p:sp>
        <p:nvSpPr>
          <p:cNvPr id="3" name="Content Placeholder 2">
            <a:extLst>
              <a:ext uri="{FF2B5EF4-FFF2-40B4-BE49-F238E27FC236}">
                <a16:creationId xmlns:a16="http://schemas.microsoft.com/office/drawing/2014/main" id="{6DADBA43-2498-43B3-8F67-A5FBD0FF7933}"/>
              </a:ext>
            </a:extLst>
          </p:cNvPr>
          <p:cNvSpPr>
            <a:spLocks noGrp="1"/>
          </p:cNvSpPr>
          <p:nvPr>
            <p:ph idx="1"/>
          </p:nvPr>
        </p:nvSpPr>
        <p:spPr>
          <a:xfrm>
            <a:off x="6503158" y="649480"/>
            <a:ext cx="4862447" cy="5546047"/>
          </a:xfrm>
        </p:spPr>
        <p:txBody>
          <a:bodyPr anchor="ctr">
            <a:normAutofit/>
          </a:bodyPr>
          <a:lstStyle/>
          <a:p>
            <a:r>
              <a:rPr lang="en-US" sz="1300" dirty="0"/>
              <a:t>Lake Dallas agrees to pay Corinth for administrative services, including providing the services of the Interim Chief, in the amount of $75,000.00 (the “Administrative Fee”) for the term of this Agreement; such amount to be paid in four (4) equal installments of $18,750.00 each due on October 1, 2021, January 5, 2022, April 1, 2022, and July 1, 2022, respectively.  The Cities agree that the Administrative Fee to be paid pursuant to this Section 5 is not based upon any experience or actual costs incurred by Corinth but is merely a negotiated fee that Corinth agrees is a reasonable fee paid to compensate Corinth for the services provided by Interim Chief during the term of this Agreement.</a:t>
            </a:r>
          </a:p>
          <a:p>
            <a:r>
              <a:rPr lang="en-US" sz="1300" dirty="0"/>
              <a:t>During the term of this Agreement, the Cities agree to obtain the professional services necessary for the performance of a study to determine the feasibility of consolidating the Cities’ police departments into a single operational unit (the “Study”).  Corinth shall be responsible for entering into and paying for the necessary contracts for the performance of the Study; provided, however, no contract for the performance on the Study shall be executed by Corinth unless and until Lake Dallas has approved (</a:t>
            </a:r>
            <a:r>
              <a:rPr lang="en-US" sz="1300" dirty="0" err="1"/>
              <a:t>i</a:t>
            </a:r>
            <a:r>
              <a:rPr lang="en-US" sz="1300" dirty="0"/>
              <a:t>) the proposed contents of the Study, including the subject matters to be addressed in the Study, (ii) the scope of services to be performed by the contracted professional in relation performance of the Study, and (iii) the person or entity that Corinth proposes be selected to perform the Study, which approvals shall not be unreasonably withheld.  Corinth agrees to make reasonable efforts to engage the professional to perform the Study in sufficient time that the Study is presented in final form to the Cities not later than July 1, 2022.</a:t>
            </a:r>
          </a:p>
        </p:txBody>
      </p:sp>
    </p:spTree>
    <p:extLst>
      <p:ext uri="{BB962C8B-B14F-4D97-AF65-F5344CB8AC3E}">
        <p14:creationId xmlns:p14="http://schemas.microsoft.com/office/powerpoint/2010/main" val="232949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B1B953-72E5-4C29-8CEF-412C594D362A}"/>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INTERLOCAL AGREEMENT CONSIDERATIONS</a:t>
            </a:r>
          </a:p>
        </p:txBody>
      </p:sp>
      <p:sp>
        <p:nvSpPr>
          <p:cNvPr id="3" name="Content Placeholder 2">
            <a:extLst>
              <a:ext uri="{FF2B5EF4-FFF2-40B4-BE49-F238E27FC236}">
                <a16:creationId xmlns:a16="http://schemas.microsoft.com/office/drawing/2014/main" id="{9B5E9A04-D796-4932-9138-859A8203ED5A}"/>
              </a:ext>
            </a:extLst>
          </p:cNvPr>
          <p:cNvSpPr>
            <a:spLocks noGrp="1"/>
          </p:cNvSpPr>
          <p:nvPr>
            <p:ph idx="1"/>
          </p:nvPr>
        </p:nvSpPr>
        <p:spPr>
          <a:xfrm>
            <a:off x="6503158" y="649480"/>
            <a:ext cx="4862447" cy="5546047"/>
          </a:xfrm>
        </p:spPr>
        <p:txBody>
          <a:bodyPr anchor="ctr">
            <a:normAutofit/>
          </a:bodyPr>
          <a:lstStyle/>
          <a:p>
            <a:pPr marL="0" indent="0">
              <a:buNone/>
            </a:pPr>
            <a:r>
              <a:rPr lang="en-US" sz="2000"/>
              <a:t>Either City shall have the right to terminate this Agreement prior to the end of the term of this Agreement by delivering written notice to the other City not later than sixty (60) days prior to the date of Termination set forth in such notice.</a:t>
            </a:r>
          </a:p>
          <a:p>
            <a:endParaRPr lang="en-US" sz="2000"/>
          </a:p>
        </p:txBody>
      </p:sp>
    </p:spTree>
    <p:extLst>
      <p:ext uri="{BB962C8B-B14F-4D97-AF65-F5344CB8AC3E}">
        <p14:creationId xmlns:p14="http://schemas.microsoft.com/office/powerpoint/2010/main" val="4252409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2755</TotalTime>
  <Words>906</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PUBLIC SAFETY REGIONALIZATION FEASIBILITY STUDY</vt:lpstr>
      <vt:lpstr>PURPOSE</vt:lpstr>
      <vt:lpstr>HISTORICAL ADVANTAGES OF REGIONALISM</vt:lpstr>
      <vt:lpstr>WHY CONDUCT A FEASIBILTY STUDY NOW?</vt:lpstr>
      <vt:lpstr>WHAT WOULD THE FEASIBILITY STUDY CONSIST OF?</vt:lpstr>
      <vt:lpstr>WHAT THE PROPOSED FEASIBILITY STUDY IS NOT</vt:lpstr>
      <vt:lpstr>INTERLOCAL AGREEMENT CONSIDERATIONS</vt:lpstr>
      <vt:lpstr>INTERLOCAL AGREEMENT CONSIDERATIONS</vt:lpstr>
      <vt:lpstr>INTERLOCAL AGREEMENT CONSIDERATIONS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SAFETY REGIONALIZATION FEASABILITY STUDY</dc:title>
  <dc:creator>Katie Wilson</dc:creator>
  <cp:lastModifiedBy>Hayden Scarnato</cp:lastModifiedBy>
  <cp:revision>5</cp:revision>
  <cp:lastPrinted>2021-07-20T16:14:37Z</cp:lastPrinted>
  <dcterms:created xsi:type="dcterms:W3CDTF">2021-07-19T17:24:59Z</dcterms:created>
  <dcterms:modified xsi:type="dcterms:W3CDTF">2021-07-23T20:11:58Z</dcterms:modified>
</cp:coreProperties>
</file>