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258" r:id="rId5"/>
    <p:sldId id="2564" r:id="rId6"/>
    <p:sldId id="317" r:id="rId7"/>
    <p:sldId id="301" r:id="rId8"/>
    <p:sldId id="292" r:id="rId9"/>
    <p:sldId id="314" r:id="rId10"/>
    <p:sldId id="315" r:id="rId11"/>
    <p:sldId id="305" r:id="rId12"/>
    <p:sldId id="293" r:id="rId13"/>
    <p:sldId id="306" r:id="rId14"/>
    <p:sldId id="308" r:id="rId15"/>
    <p:sldId id="307" r:id="rId16"/>
    <p:sldId id="309" r:id="rId17"/>
    <p:sldId id="312" r:id="rId18"/>
    <p:sldId id="313" r:id="rId19"/>
    <p:sldId id="282" r:id="rId20"/>
    <p:sldId id="310" r:id="rId21"/>
    <p:sldId id="304" r:id="rId22"/>
    <p:sldId id="303" r:id="rId23"/>
    <p:sldId id="311" r:id="rId24"/>
    <p:sldId id="316" r:id="rId25"/>
    <p:sldId id="276" r:id="rId26"/>
  </p:sldIdLst>
  <p:sldSz cx="12192000" cy="6858000"/>
  <p:notesSz cx="7011988" cy="9297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6666"/>
    <a:srgbClr val="FFCC66"/>
    <a:srgbClr val="FF9966"/>
    <a:srgbClr val="FF9933"/>
    <a:srgbClr val="FF9900"/>
    <a:srgbClr val="FFCC00"/>
    <a:srgbClr val="CCCC00"/>
    <a:srgbClr val="0066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76268" autoAdjust="0"/>
  </p:normalViewPr>
  <p:slideViewPr>
    <p:cSldViewPr snapToGrid="0" showGuides="1">
      <p:cViewPr varScale="1">
        <p:scale>
          <a:sx n="63" d="100"/>
          <a:sy n="63" d="100"/>
        </p:scale>
        <p:origin x="1200" y="53"/>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A3213-AD5C-47F0-AFDB-695D10CDC1F0}"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7A0D6C4A-3E51-4AA3-8C87-25B5D54C94A5}">
      <dgm:prSet phldrT="[Text]" custT="1"/>
      <dgm:spPr/>
      <dgm:t>
        <a:bodyPr/>
        <a:lstStyle/>
        <a:p>
          <a:r>
            <a:rPr lang="en-US" sz="1500" dirty="0"/>
            <a:t>Project Initiation and Status of Lake Dallas </a:t>
          </a:r>
        </a:p>
        <a:p>
          <a:r>
            <a:rPr lang="en-US" sz="1500" b="1" dirty="0"/>
            <a:t>Mid-2017</a:t>
          </a:r>
        </a:p>
      </dgm:t>
    </dgm:pt>
    <dgm:pt modelId="{C8AA10FA-7141-48B4-82D7-A023B08582E8}" type="parTrans" cxnId="{BA7FB5BE-3A14-4696-82F7-CBA2A560E889}">
      <dgm:prSet/>
      <dgm:spPr/>
      <dgm:t>
        <a:bodyPr/>
        <a:lstStyle/>
        <a:p>
          <a:endParaRPr lang="en-US"/>
        </a:p>
      </dgm:t>
    </dgm:pt>
    <dgm:pt modelId="{F5DBC561-214F-42BB-9E04-C3792948C383}" type="sibTrans" cxnId="{BA7FB5BE-3A14-4696-82F7-CBA2A560E889}">
      <dgm:prSet/>
      <dgm:spPr/>
      <dgm:t>
        <a:bodyPr/>
        <a:lstStyle/>
        <a:p>
          <a:endParaRPr lang="en-US"/>
        </a:p>
      </dgm:t>
    </dgm:pt>
    <dgm:pt modelId="{5A91F9EE-59CE-4053-BCD3-BC7714F33050}">
      <dgm:prSet phldrT="[Text]" custT="1"/>
      <dgm:spPr>
        <a:noFill/>
      </dgm:spPr>
      <dgm:t>
        <a:bodyPr/>
        <a:lstStyle/>
        <a:p>
          <a:r>
            <a:rPr lang="en-US" sz="1500" dirty="0"/>
            <a:t>2</a:t>
          </a:r>
          <a:r>
            <a:rPr lang="en-US" sz="1500" baseline="30000" dirty="0"/>
            <a:t>nd</a:t>
          </a:r>
          <a:r>
            <a:rPr lang="en-US" sz="1500" dirty="0"/>
            <a:t> Public Workshop</a:t>
          </a:r>
        </a:p>
        <a:p>
          <a:r>
            <a:rPr lang="en-US" sz="1500" dirty="0"/>
            <a:t>(Keypad polling) </a:t>
          </a:r>
        </a:p>
        <a:p>
          <a:r>
            <a:rPr lang="en-US" sz="1500" b="1" dirty="0"/>
            <a:t>August 17, 2017</a:t>
          </a:r>
        </a:p>
      </dgm:t>
    </dgm:pt>
    <dgm:pt modelId="{C96FEFA1-02AD-4262-8E7A-BB5139EACA0F}" type="parTrans" cxnId="{C59C4815-1A59-4AC8-8155-E2AF0AA312A2}">
      <dgm:prSet/>
      <dgm:spPr/>
      <dgm:t>
        <a:bodyPr/>
        <a:lstStyle/>
        <a:p>
          <a:endParaRPr lang="en-US"/>
        </a:p>
      </dgm:t>
    </dgm:pt>
    <dgm:pt modelId="{CDA49BFF-150C-4BCA-8FCD-1FE7122ADFF8}" type="sibTrans" cxnId="{C59C4815-1A59-4AC8-8155-E2AF0AA312A2}">
      <dgm:prSet/>
      <dgm:spPr/>
      <dgm:t>
        <a:bodyPr/>
        <a:lstStyle/>
        <a:p>
          <a:endParaRPr lang="en-US"/>
        </a:p>
      </dgm:t>
    </dgm:pt>
    <dgm:pt modelId="{68582B5F-AF65-4A90-A852-42E93CA77DD5}">
      <dgm:prSet phldrT="[Text]" custT="1"/>
      <dgm:spPr/>
      <dgm:t>
        <a:bodyPr/>
        <a:lstStyle/>
        <a:p>
          <a:pPr marL="0" lvl="0" algn="ctr" defTabSz="622300">
            <a:lnSpc>
              <a:spcPct val="90000"/>
            </a:lnSpc>
            <a:spcBef>
              <a:spcPct val="0"/>
            </a:spcBef>
            <a:spcAft>
              <a:spcPct val="35000"/>
            </a:spcAft>
            <a:buNone/>
          </a:pPr>
          <a:r>
            <a:rPr lang="en-US" sz="1500" kern="1200" dirty="0">
              <a:solidFill>
                <a:prstClr val="black">
                  <a:hueOff val="0"/>
                  <a:satOff val="0"/>
                  <a:lumOff val="0"/>
                  <a:alphaOff val="0"/>
                </a:prstClr>
              </a:solidFill>
              <a:latin typeface="Calibri"/>
              <a:ea typeface="+mn-ea"/>
              <a:cs typeface="+mn-cs"/>
            </a:rPr>
            <a:t>3</a:t>
          </a:r>
          <a:r>
            <a:rPr lang="en-US" sz="1500" kern="1200" baseline="30000" dirty="0">
              <a:solidFill>
                <a:prstClr val="black">
                  <a:hueOff val="0"/>
                  <a:satOff val="0"/>
                  <a:lumOff val="0"/>
                  <a:alphaOff val="0"/>
                </a:prstClr>
              </a:solidFill>
              <a:latin typeface="Calibri"/>
              <a:ea typeface="+mn-ea"/>
              <a:cs typeface="+mn-cs"/>
            </a:rPr>
            <a:t>rd</a:t>
          </a:r>
          <a:r>
            <a:rPr lang="en-US" sz="1500" kern="1200" dirty="0">
              <a:solidFill>
                <a:prstClr val="black">
                  <a:hueOff val="0"/>
                  <a:satOff val="0"/>
                  <a:lumOff val="0"/>
                  <a:alphaOff val="0"/>
                </a:prstClr>
              </a:solidFill>
              <a:latin typeface="Calibri"/>
              <a:ea typeface="+mn-ea"/>
              <a:cs typeface="+mn-cs"/>
            </a:rPr>
            <a:t> Public Workshop </a:t>
          </a:r>
        </a:p>
        <a:p>
          <a:pPr marL="0" lvl="0" algn="ctr" defTabSz="711200">
            <a:lnSpc>
              <a:spcPct val="90000"/>
            </a:lnSpc>
            <a:spcBef>
              <a:spcPct val="0"/>
            </a:spcBef>
            <a:spcAft>
              <a:spcPct val="35000"/>
            </a:spcAft>
            <a:buNone/>
          </a:pPr>
          <a:r>
            <a:rPr lang="en-US" sz="1500" b="1" kern="1200" dirty="0">
              <a:solidFill>
                <a:prstClr val="black">
                  <a:hueOff val="0"/>
                  <a:satOff val="0"/>
                  <a:lumOff val="0"/>
                  <a:alphaOff val="0"/>
                </a:prstClr>
              </a:solidFill>
              <a:latin typeface="Calibri"/>
              <a:ea typeface="+mn-ea"/>
              <a:cs typeface="+mn-cs"/>
            </a:rPr>
            <a:t>October 24, 2017</a:t>
          </a:r>
        </a:p>
      </dgm:t>
    </dgm:pt>
    <dgm:pt modelId="{26382786-D0F5-4BC3-B1AB-4839C1B515FA}" type="parTrans" cxnId="{0EB90F61-3403-467F-B2B5-8CB8C0E30C04}">
      <dgm:prSet/>
      <dgm:spPr/>
      <dgm:t>
        <a:bodyPr/>
        <a:lstStyle/>
        <a:p>
          <a:endParaRPr lang="en-US"/>
        </a:p>
      </dgm:t>
    </dgm:pt>
    <dgm:pt modelId="{70EFC809-76CA-4337-AE07-C2DE8EA97F8A}" type="sibTrans" cxnId="{0EB90F61-3403-467F-B2B5-8CB8C0E30C04}">
      <dgm:prSet/>
      <dgm:spPr/>
      <dgm:t>
        <a:bodyPr/>
        <a:lstStyle/>
        <a:p>
          <a:endParaRPr lang="en-US"/>
        </a:p>
      </dgm:t>
    </dgm:pt>
    <dgm:pt modelId="{0994E43F-3B0C-442F-BB71-6056471CB8B1}">
      <dgm:prSet phldrT="[Text]" custT="1"/>
      <dgm:spPr/>
      <dgm:t>
        <a:bodyPr/>
        <a:lstStyle/>
        <a:p>
          <a:pPr marL="0" lvl="0" algn="ctr" defTabSz="622300">
            <a:lnSpc>
              <a:spcPct val="90000"/>
            </a:lnSpc>
            <a:spcBef>
              <a:spcPct val="0"/>
            </a:spcBef>
            <a:spcAft>
              <a:spcPct val="35000"/>
            </a:spcAft>
            <a:buNone/>
          </a:pPr>
          <a:r>
            <a:rPr lang="en-US" sz="1400" kern="1200" dirty="0"/>
            <a:t>City Council and P&amp;Z Commission Workshop  </a:t>
          </a:r>
        </a:p>
        <a:p>
          <a:pPr marL="0" lvl="0" algn="ctr" defTabSz="711200">
            <a:lnSpc>
              <a:spcPct val="90000"/>
            </a:lnSpc>
            <a:spcBef>
              <a:spcPct val="0"/>
            </a:spcBef>
            <a:spcAft>
              <a:spcPct val="35000"/>
            </a:spcAft>
            <a:buNone/>
          </a:pPr>
          <a:r>
            <a:rPr lang="en-US" sz="1400" b="1" kern="1200" dirty="0">
              <a:solidFill>
                <a:prstClr val="black">
                  <a:hueOff val="0"/>
                  <a:satOff val="0"/>
                  <a:lumOff val="0"/>
                  <a:alphaOff val="0"/>
                </a:prstClr>
              </a:solidFill>
              <a:latin typeface="Calibri"/>
              <a:ea typeface="+mn-ea"/>
              <a:cs typeface="+mn-cs"/>
            </a:rPr>
            <a:t>January 17, 2018</a:t>
          </a:r>
        </a:p>
      </dgm:t>
    </dgm:pt>
    <dgm:pt modelId="{C8543458-38FB-45B9-B434-6E650F8830FA}" type="parTrans" cxnId="{459A6FD3-E2E8-44A2-A054-F16252B2A90B}">
      <dgm:prSet/>
      <dgm:spPr/>
      <dgm:t>
        <a:bodyPr/>
        <a:lstStyle/>
        <a:p>
          <a:endParaRPr lang="en-US"/>
        </a:p>
      </dgm:t>
    </dgm:pt>
    <dgm:pt modelId="{1E61CA2B-4B9B-4029-8CC0-FEF88A9C2FBA}" type="sibTrans" cxnId="{459A6FD3-E2E8-44A2-A054-F16252B2A90B}">
      <dgm:prSet/>
      <dgm:spPr/>
      <dgm:t>
        <a:bodyPr/>
        <a:lstStyle/>
        <a:p>
          <a:endParaRPr lang="en-US"/>
        </a:p>
      </dgm:t>
    </dgm:pt>
    <dgm:pt modelId="{F5DEC33A-6241-4713-975C-FA9CB124EB9A}">
      <dgm:prSet phldrT="[Text]" custT="1"/>
      <dgm:spPr/>
      <dgm:t>
        <a:bodyPr/>
        <a:lstStyle/>
        <a:p>
          <a:r>
            <a:rPr lang="en-US" sz="1500" b="0" dirty="0"/>
            <a:t>1</a:t>
          </a:r>
          <a:r>
            <a:rPr lang="en-US" sz="1500" b="0" baseline="30000" dirty="0"/>
            <a:t>st</a:t>
          </a:r>
          <a:r>
            <a:rPr lang="en-US" sz="1500" b="0" dirty="0"/>
            <a:t> Public Workshop </a:t>
          </a:r>
        </a:p>
        <a:p>
          <a:r>
            <a:rPr lang="en-US" sz="1500" b="1" dirty="0"/>
            <a:t>June 15, 2017</a:t>
          </a:r>
        </a:p>
      </dgm:t>
    </dgm:pt>
    <dgm:pt modelId="{225BE2AF-A588-4C12-90D8-E176395F8695}" type="parTrans" cxnId="{D606424C-7F32-4914-A8E3-58C05CFD6EB0}">
      <dgm:prSet/>
      <dgm:spPr/>
      <dgm:t>
        <a:bodyPr/>
        <a:lstStyle/>
        <a:p>
          <a:endParaRPr lang="en-US"/>
        </a:p>
      </dgm:t>
    </dgm:pt>
    <dgm:pt modelId="{FF648A12-7C13-4480-80E2-799CF9DAE56E}" type="sibTrans" cxnId="{D606424C-7F32-4914-A8E3-58C05CFD6EB0}">
      <dgm:prSet/>
      <dgm:spPr/>
      <dgm:t>
        <a:bodyPr/>
        <a:lstStyle/>
        <a:p>
          <a:endParaRPr lang="en-US"/>
        </a:p>
      </dgm:t>
    </dgm:pt>
    <dgm:pt modelId="{4FC8B1B8-2E3E-4A7D-8D73-6C1372AB7476}">
      <dgm:prSet custT="1"/>
      <dgm:spPr/>
      <dgm:t>
        <a:bodyPr/>
        <a:lstStyle/>
        <a:p>
          <a:r>
            <a:rPr lang="en-US" sz="1500" kern="1200" dirty="0">
              <a:solidFill>
                <a:prstClr val="black">
                  <a:hueOff val="0"/>
                  <a:satOff val="0"/>
                  <a:lumOff val="0"/>
                  <a:alphaOff val="0"/>
                </a:prstClr>
              </a:solidFill>
              <a:latin typeface="Calibri"/>
              <a:ea typeface="+mn-ea"/>
              <a:cs typeface="+mn-cs"/>
            </a:rPr>
            <a:t>Recommended for Approval by Planning &amp; Zoning </a:t>
          </a:r>
        </a:p>
        <a:p>
          <a:r>
            <a:rPr lang="en-US" sz="1500" b="1" kern="1200" dirty="0">
              <a:solidFill>
                <a:prstClr val="black">
                  <a:hueOff val="0"/>
                  <a:satOff val="0"/>
                  <a:lumOff val="0"/>
                  <a:alphaOff val="0"/>
                </a:prstClr>
              </a:solidFill>
              <a:latin typeface="Calibri"/>
              <a:ea typeface="+mn-ea"/>
              <a:cs typeface="+mn-cs"/>
            </a:rPr>
            <a:t>May 2018</a:t>
          </a:r>
        </a:p>
      </dgm:t>
    </dgm:pt>
    <dgm:pt modelId="{91916E2B-898B-44D9-A17D-1A1BFBF9C114}" type="parTrans" cxnId="{1CC8B21D-A976-4E38-9843-B4DB1D55C356}">
      <dgm:prSet/>
      <dgm:spPr/>
      <dgm:t>
        <a:bodyPr/>
        <a:lstStyle/>
        <a:p>
          <a:endParaRPr lang="en-US"/>
        </a:p>
      </dgm:t>
    </dgm:pt>
    <dgm:pt modelId="{7E89FBD0-A68D-4121-A7E5-A2CA5F08B86C}" type="sibTrans" cxnId="{1CC8B21D-A976-4E38-9843-B4DB1D55C356}">
      <dgm:prSet/>
      <dgm:spPr/>
      <dgm:t>
        <a:bodyPr/>
        <a:lstStyle/>
        <a:p>
          <a:endParaRPr lang="en-US"/>
        </a:p>
      </dgm:t>
    </dgm:pt>
    <dgm:pt modelId="{3CE4D68D-C26E-44A0-B6D0-3D1FAE29CA7A}">
      <dgm:prSet custT="1"/>
      <dgm:spPr/>
      <dgm:t>
        <a:bodyPr/>
        <a:lstStyle/>
        <a:p>
          <a:pPr marL="0" lvl="0" indent="0" algn="ctr" defTabSz="711200">
            <a:lnSpc>
              <a:spcPct val="90000"/>
            </a:lnSpc>
            <a:spcBef>
              <a:spcPct val="0"/>
            </a:spcBef>
            <a:spcAft>
              <a:spcPct val="35000"/>
            </a:spcAft>
            <a:buNone/>
          </a:pPr>
          <a:r>
            <a:rPr lang="en-US" sz="1500" kern="1200" dirty="0">
              <a:solidFill>
                <a:prstClr val="black">
                  <a:hueOff val="0"/>
                  <a:satOff val="0"/>
                  <a:lumOff val="0"/>
                  <a:alphaOff val="0"/>
                </a:prstClr>
              </a:solidFill>
              <a:latin typeface="Calibri"/>
              <a:ea typeface="+mn-ea"/>
              <a:cs typeface="+mn-cs"/>
            </a:rPr>
            <a:t>Approved by City Council </a:t>
          </a:r>
        </a:p>
        <a:p>
          <a:pPr marL="0" lvl="0" algn="ctr" defTabSz="711200">
            <a:lnSpc>
              <a:spcPct val="90000"/>
            </a:lnSpc>
            <a:spcBef>
              <a:spcPct val="0"/>
            </a:spcBef>
            <a:spcAft>
              <a:spcPct val="35000"/>
            </a:spcAft>
            <a:buNone/>
          </a:pPr>
          <a:r>
            <a:rPr lang="en-US" sz="1500" b="1" kern="1200" dirty="0">
              <a:solidFill>
                <a:prstClr val="black">
                  <a:hueOff val="0"/>
                  <a:satOff val="0"/>
                  <a:lumOff val="0"/>
                  <a:alphaOff val="0"/>
                </a:prstClr>
              </a:solidFill>
              <a:latin typeface="Calibri"/>
              <a:ea typeface="+mn-ea"/>
              <a:cs typeface="+mn-cs"/>
            </a:rPr>
            <a:t>June 2018</a:t>
          </a:r>
        </a:p>
      </dgm:t>
    </dgm:pt>
    <dgm:pt modelId="{CDF4C1AA-7C87-4EA9-AA6E-F9E9CA42AFB6}" type="parTrans" cxnId="{7B1DFFBD-C519-4825-9B67-E8B0A93EF6D0}">
      <dgm:prSet/>
      <dgm:spPr/>
      <dgm:t>
        <a:bodyPr/>
        <a:lstStyle/>
        <a:p>
          <a:endParaRPr lang="en-US"/>
        </a:p>
      </dgm:t>
    </dgm:pt>
    <dgm:pt modelId="{AA73213E-5DF6-40AB-8DFE-D0EC7FC16FC5}" type="sibTrans" cxnId="{7B1DFFBD-C519-4825-9B67-E8B0A93EF6D0}">
      <dgm:prSet/>
      <dgm:spPr/>
      <dgm:t>
        <a:bodyPr/>
        <a:lstStyle/>
        <a:p>
          <a:endParaRPr lang="en-US"/>
        </a:p>
      </dgm:t>
    </dgm:pt>
    <dgm:pt modelId="{C9A0D7E1-64BC-4155-AF74-0E8AFDFDE3C3}" type="pres">
      <dgm:prSet presAssocID="{172A3213-AD5C-47F0-AFDB-695D10CDC1F0}" presName="Name0" presStyleCnt="0">
        <dgm:presLayoutVars>
          <dgm:dir/>
          <dgm:resizeHandles val="exact"/>
        </dgm:presLayoutVars>
      </dgm:prSet>
      <dgm:spPr/>
    </dgm:pt>
    <dgm:pt modelId="{E7CEDD18-79D6-40BE-AB86-AB5556D3882D}" type="pres">
      <dgm:prSet presAssocID="{172A3213-AD5C-47F0-AFDB-695D10CDC1F0}" presName="arrow" presStyleLbl="bgShp" presStyleIdx="0" presStyleCnt="1"/>
      <dgm:spPr/>
    </dgm:pt>
    <dgm:pt modelId="{791AFD02-3367-44DF-AE15-ACCCF7457426}" type="pres">
      <dgm:prSet presAssocID="{172A3213-AD5C-47F0-AFDB-695D10CDC1F0}" presName="points" presStyleCnt="0"/>
      <dgm:spPr/>
    </dgm:pt>
    <dgm:pt modelId="{704A3596-1EB9-4433-B357-380158FDC38F}" type="pres">
      <dgm:prSet presAssocID="{7A0D6C4A-3E51-4AA3-8C87-25B5D54C94A5}" presName="compositeA" presStyleCnt="0"/>
      <dgm:spPr/>
    </dgm:pt>
    <dgm:pt modelId="{0722B41F-C826-41B2-A593-00F08E27F89B}" type="pres">
      <dgm:prSet presAssocID="{7A0D6C4A-3E51-4AA3-8C87-25B5D54C94A5}" presName="textA" presStyleLbl="revTx" presStyleIdx="0" presStyleCnt="7">
        <dgm:presLayoutVars>
          <dgm:bulletEnabled val="1"/>
        </dgm:presLayoutVars>
      </dgm:prSet>
      <dgm:spPr/>
    </dgm:pt>
    <dgm:pt modelId="{56BA65A4-1A6E-45F6-BC8D-D0C7A8732202}" type="pres">
      <dgm:prSet presAssocID="{7A0D6C4A-3E51-4AA3-8C87-25B5D54C94A5}" presName="circleA" presStyleLbl="node1" presStyleIdx="0" presStyleCnt="7"/>
      <dgm:spPr>
        <a:solidFill>
          <a:srgbClr val="156082"/>
        </a:solidFill>
      </dgm:spPr>
    </dgm:pt>
    <dgm:pt modelId="{A1FCC222-E072-439F-BF61-28524D918ECF}" type="pres">
      <dgm:prSet presAssocID="{7A0D6C4A-3E51-4AA3-8C87-25B5D54C94A5}" presName="spaceA" presStyleCnt="0"/>
      <dgm:spPr/>
    </dgm:pt>
    <dgm:pt modelId="{DF61C452-E9EF-42FD-A5B3-7254540EDD17}" type="pres">
      <dgm:prSet presAssocID="{F5DBC561-214F-42BB-9E04-C3792948C383}" presName="space" presStyleCnt="0"/>
      <dgm:spPr/>
    </dgm:pt>
    <dgm:pt modelId="{530D86C7-A46C-42CC-B9B0-B5EF1FAC4780}" type="pres">
      <dgm:prSet presAssocID="{F5DEC33A-6241-4713-975C-FA9CB124EB9A}" presName="compositeB" presStyleCnt="0"/>
      <dgm:spPr/>
    </dgm:pt>
    <dgm:pt modelId="{09EAAC0C-8AA0-47C0-878C-1BE24184C203}" type="pres">
      <dgm:prSet presAssocID="{F5DEC33A-6241-4713-975C-FA9CB124EB9A}" presName="textB" presStyleLbl="revTx" presStyleIdx="1" presStyleCnt="7">
        <dgm:presLayoutVars>
          <dgm:bulletEnabled val="1"/>
        </dgm:presLayoutVars>
      </dgm:prSet>
      <dgm:spPr/>
    </dgm:pt>
    <dgm:pt modelId="{70341DC0-8361-4FC8-B5BE-E843600D3C8F}" type="pres">
      <dgm:prSet presAssocID="{F5DEC33A-6241-4713-975C-FA9CB124EB9A}" presName="circleB" presStyleLbl="node1" presStyleIdx="1" presStyleCnt="7"/>
      <dgm:spPr>
        <a:solidFill>
          <a:srgbClr val="156082"/>
        </a:solidFill>
      </dgm:spPr>
    </dgm:pt>
    <dgm:pt modelId="{C7328209-4437-4D64-9C0D-623238904BF9}" type="pres">
      <dgm:prSet presAssocID="{F5DEC33A-6241-4713-975C-FA9CB124EB9A}" presName="spaceB" presStyleCnt="0"/>
      <dgm:spPr/>
    </dgm:pt>
    <dgm:pt modelId="{10505A28-5EF6-4CB1-805C-4D5BCB80B38A}" type="pres">
      <dgm:prSet presAssocID="{FF648A12-7C13-4480-80E2-799CF9DAE56E}" presName="space" presStyleCnt="0"/>
      <dgm:spPr/>
    </dgm:pt>
    <dgm:pt modelId="{531DBB5A-C525-4543-8946-6D8BCC2E1AE7}" type="pres">
      <dgm:prSet presAssocID="{5A91F9EE-59CE-4053-BCD3-BC7714F33050}" presName="compositeA" presStyleCnt="0"/>
      <dgm:spPr/>
    </dgm:pt>
    <dgm:pt modelId="{CE9346FD-ADE4-4CDA-8689-B0D204C8CBF9}" type="pres">
      <dgm:prSet presAssocID="{5A91F9EE-59CE-4053-BCD3-BC7714F33050}" presName="textA" presStyleLbl="revTx" presStyleIdx="2" presStyleCnt="7">
        <dgm:presLayoutVars>
          <dgm:bulletEnabled val="1"/>
        </dgm:presLayoutVars>
      </dgm:prSet>
      <dgm:spPr/>
    </dgm:pt>
    <dgm:pt modelId="{B93E1095-73BA-4288-961B-4E475134C230}" type="pres">
      <dgm:prSet presAssocID="{5A91F9EE-59CE-4053-BCD3-BC7714F33050}" presName="circleA" presStyleLbl="node1" presStyleIdx="2" presStyleCnt="7"/>
      <dgm:spPr>
        <a:solidFill>
          <a:srgbClr val="156082"/>
        </a:solidFill>
      </dgm:spPr>
    </dgm:pt>
    <dgm:pt modelId="{FCF61CEC-95B9-42BD-AC8D-4ECC58BAE1FA}" type="pres">
      <dgm:prSet presAssocID="{5A91F9EE-59CE-4053-BCD3-BC7714F33050}" presName="spaceA" presStyleCnt="0"/>
      <dgm:spPr/>
    </dgm:pt>
    <dgm:pt modelId="{86288870-0D99-483E-97F8-5AFE122C12A5}" type="pres">
      <dgm:prSet presAssocID="{CDA49BFF-150C-4BCA-8FCD-1FE7122ADFF8}" presName="space" presStyleCnt="0"/>
      <dgm:spPr/>
    </dgm:pt>
    <dgm:pt modelId="{D2FBA4DF-9009-453D-AAD9-1E35C7C286C0}" type="pres">
      <dgm:prSet presAssocID="{68582B5F-AF65-4A90-A852-42E93CA77DD5}" presName="compositeB" presStyleCnt="0"/>
      <dgm:spPr/>
    </dgm:pt>
    <dgm:pt modelId="{EC30F04A-E02F-42D2-A0B0-A2E31BB78F7E}" type="pres">
      <dgm:prSet presAssocID="{68582B5F-AF65-4A90-A852-42E93CA77DD5}" presName="textB" presStyleLbl="revTx" presStyleIdx="3" presStyleCnt="7">
        <dgm:presLayoutVars>
          <dgm:bulletEnabled val="1"/>
        </dgm:presLayoutVars>
      </dgm:prSet>
      <dgm:spPr/>
    </dgm:pt>
    <dgm:pt modelId="{2F9BB499-1865-475C-8C3D-AF52DC5A5BE2}" type="pres">
      <dgm:prSet presAssocID="{68582B5F-AF65-4A90-A852-42E93CA77DD5}" presName="circleB" presStyleLbl="node1" presStyleIdx="3" presStyleCnt="7"/>
      <dgm:spPr/>
    </dgm:pt>
    <dgm:pt modelId="{E658D6FB-F357-46C7-AD28-A67CD2F7DCBE}" type="pres">
      <dgm:prSet presAssocID="{68582B5F-AF65-4A90-A852-42E93CA77DD5}" presName="spaceB" presStyleCnt="0"/>
      <dgm:spPr/>
    </dgm:pt>
    <dgm:pt modelId="{629F512D-2D6C-4A6D-A2B8-CA201B493555}" type="pres">
      <dgm:prSet presAssocID="{70EFC809-76CA-4337-AE07-C2DE8EA97F8A}" presName="space" presStyleCnt="0"/>
      <dgm:spPr/>
    </dgm:pt>
    <dgm:pt modelId="{689C99B6-BF9D-4FDE-8E9F-9A3CBD39D83E}" type="pres">
      <dgm:prSet presAssocID="{0994E43F-3B0C-442F-BB71-6056471CB8B1}" presName="compositeA" presStyleCnt="0"/>
      <dgm:spPr/>
    </dgm:pt>
    <dgm:pt modelId="{01BA17D3-EF9D-4B33-BF75-DBC8CB0ABE2A}" type="pres">
      <dgm:prSet presAssocID="{0994E43F-3B0C-442F-BB71-6056471CB8B1}" presName="textA" presStyleLbl="revTx" presStyleIdx="4" presStyleCnt="7">
        <dgm:presLayoutVars>
          <dgm:bulletEnabled val="1"/>
        </dgm:presLayoutVars>
      </dgm:prSet>
      <dgm:spPr/>
    </dgm:pt>
    <dgm:pt modelId="{914AA007-00F2-420D-934B-C033B43A907E}" type="pres">
      <dgm:prSet presAssocID="{0994E43F-3B0C-442F-BB71-6056471CB8B1}" presName="circleA" presStyleLbl="node1" presStyleIdx="4" presStyleCnt="7"/>
      <dgm:spPr/>
    </dgm:pt>
    <dgm:pt modelId="{00CE3D19-85EA-419C-A274-303F413B7066}" type="pres">
      <dgm:prSet presAssocID="{0994E43F-3B0C-442F-BB71-6056471CB8B1}" presName="spaceA" presStyleCnt="0"/>
      <dgm:spPr/>
    </dgm:pt>
    <dgm:pt modelId="{D89090F7-44D7-41B9-BAA5-428B90E26C44}" type="pres">
      <dgm:prSet presAssocID="{1E61CA2B-4B9B-4029-8CC0-FEF88A9C2FBA}" presName="space" presStyleCnt="0"/>
      <dgm:spPr/>
    </dgm:pt>
    <dgm:pt modelId="{1FF3B1B0-89F8-4BB8-BA63-D163C29102E6}" type="pres">
      <dgm:prSet presAssocID="{4FC8B1B8-2E3E-4A7D-8D73-6C1372AB7476}" presName="compositeB" presStyleCnt="0"/>
      <dgm:spPr/>
    </dgm:pt>
    <dgm:pt modelId="{0C5F020A-D166-4233-BC2C-5EF11741E5CE}" type="pres">
      <dgm:prSet presAssocID="{4FC8B1B8-2E3E-4A7D-8D73-6C1372AB7476}" presName="textB" presStyleLbl="revTx" presStyleIdx="5" presStyleCnt="7">
        <dgm:presLayoutVars>
          <dgm:bulletEnabled val="1"/>
        </dgm:presLayoutVars>
      </dgm:prSet>
      <dgm:spPr/>
    </dgm:pt>
    <dgm:pt modelId="{FCDA567F-2D4C-45AD-A3D2-4CA30720F0A4}" type="pres">
      <dgm:prSet presAssocID="{4FC8B1B8-2E3E-4A7D-8D73-6C1372AB7476}" presName="circleB" presStyleLbl="node1" presStyleIdx="5" presStyleCnt="7"/>
      <dgm:spPr/>
    </dgm:pt>
    <dgm:pt modelId="{E1868F87-6076-4ACC-873E-D1F38DC18F4A}" type="pres">
      <dgm:prSet presAssocID="{4FC8B1B8-2E3E-4A7D-8D73-6C1372AB7476}" presName="spaceB" presStyleCnt="0"/>
      <dgm:spPr/>
    </dgm:pt>
    <dgm:pt modelId="{E7166559-F780-4B42-A983-328E64F06BB5}" type="pres">
      <dgm:prSet presAssocID="{7E89FBD0-A68D-4121-A7E5-A2CA5F08B86C}" presName="space" presStyleCnt="0"/>
      <dgm:spPr/>
    </dgm:pt>
    <dgm:pt modelId="{AF405542-4179-4B9A-944B-11F8C77F0C38}" type="pres">
      <dgm:prSet presAssocID="{3CE4D68D-C26E-44A0-B6D0-3D1FAE29CA7A}" presName="compositeA" presStyleCnt="0"/>
      <dgm:spPr/>
    </dgm:pt>
    <dgm:pt modelId="{2112BA01-7487-4E77-8FD1-97F2026867BB}" type="pres">
      <dgm:prSet presAssocID="{3CE4D68D-C26E-44A0-B6D0-3D1FAE29CA7A}" presName="textA" presStyleLbl="revTx" presStyleIdx="6" presStyleCnt="7">
        <dgm:presLayoutVars>
          <dgm:bulletEnabled val="1"/>
        </dgm:presLayoutVars>
      </dgm:prSet>
      <dgm:spPr/>
    </dgm:pt>
    <dgm:pt modelId="{AC0680E9-9E78-45BC-AAA9-013F26C50AAE}" type="pres">
      <dgm:prSet presAssocID="{3CE4D68D-C26E-44A0-B6D0-3D1FAE29CA7A}" presName="circleA" presStyleLbl="node1" presStyleIdx="6" presStyleCnt="7"/>
      <dgm:spPr/>
    </dgm:pt>
    <dgm:pt modelId="{05F2778D-31CB-45CD-8D61-4BCC89B15CF5}" type="pres">
      <dgm:prSet presAssocID="{3CE4D68D-C26E-44A0-B6D0-3D1FAE29CA7A}" presName="spaceA" presStyleCnt="0"/>
      <dgm:spPr/>
    </dgm:pt>
  </dgm:ptLst>
  <dgm:cxnLst>
    <dgm:cxn modelId="{8E44940B-4DF3-40FB-BBBB-335DD4678B7D}" type="presOf" srcId="{5A91F9EE-59CE-4053-BCD3-BC7714F33050}" destId="{CE9346FD-ADE4-4CDA-8689-B0D204C8CBF9}" srcOrd="0" destOrd="0" presId="urn:microsoft.com/office/officeart/2005/8/layout/hProcess11"/>
    <dgm:cxn modelId="{C59C4815-1A59-4AC8-8155-E2AF0AA312A2}" srcId="{172A3213-AD5C-47F0-AFDB-695D10CDC1F0}" destId="{5A91F9EE-59CE-4053-BCD3-BC7714F33050}" srcOrd="2" destOrd="0" parTransId="{C96FEFA1-02AD-4262-8E7A-BB5139EACA0F}" sibTransId="{CDA49BFF-150C-4BCA-8FCD-1FE7122ADFF8}"/>
    <dgm:cxn modelId="{1CC8B21D-A976-4E38-9843-B4DB1D55C356}" srcId="{172A3213-AD5C-47F0-AFDB-695D10CDC1F0}" destId="{4FC8B1B8-2E3E-4A7D-8D73-6C1372AB7476}" srcOrd="5" destOrd="0" parTransId="{91916E2B-898B-44D9-A17D-1A1BFBF9C114}" sibTransId="{7E89FBD0-A68D-4121-A7E5-A2CA5F08B86C}"/>
    <dgm:cxn modelId="{29D7A824-2F93-4D16-8367-38A5DE1078DC}" type="presOf" srcId="{F5DEC33A-6241-4713-975C-FA9CB124EB9A}" destId="{09EAAC0C-8AA0-47C0-878C-1BE24184C203}" srcOrd="0" destOrd="0" presId="urn:microsoft.com/office/officeart/2005/8/layout/hProcess11"/>
    <dgm:cxn modelId="{0EB90F61-3403-467F-B2B5-8CB8C0E30C04}" srcId="{172A3213-AD5C-47F0-AFDB-695D10CDC1F0}" destId="{68582B5F-AF65-4A90-A852-42E93CA77DD5}" srcOrd="3" destOrd="0" parTransId="{26382786-D0F5-4BC3-B1AB-4839C1B515FA}" sibTransId="{70EFC809-76CA-4337-AE07-C2DE8EA97F8A}"/>
    <dgm:cxn modelId="{D606424C-7F32-4914-A8E3-58C05CFD6EB0}" srcId="{172A3213-AD5C-47F0-AFDB-695D10CDC1F0}" destId="{F5DEC33A-6241-4713-975C-FA9CB124EB9A}" srcOrd="1" destOrd="0" parTransId="{225BE2AF-A588-4C12-90D8-E176395F8695}" sibTransId="{FF648A12-7C13-4480-80E2-799CF9DAE56E}"/>
    <dgm:cxn modelId="{81F30050-97BA-45D5-8CF8-6D284CD4CF74}" type="presOf" srcId="{3CE4D68D-C26E-44A0-B6D0-3D1FAE29CA7A}" destId="{2112BA01-7487-4E77-8FD1-97F2026867BB}" srcOrd="0" destOrd="0" presId="urn:microsoft.com/office/officeart/2005/8/layout/hProcess11"/>
    <dgm:cxn modelId="{1CF35A90-7E1C-457D-90A6-A28FCA56C207}" type="presOf" srcId="{4FC8B1B8-2E3E-4A7D-8D73-6C1372AB7476}" destId="{0C5F020A-D166-4233-BC2C-5EF11741E5CE}" srcOrd="0" destOrd="0" presId="urn:microsoft.com/office/officeart/2005/8/layout/hProcess11"/>
    <dgm:cxn modelId="{5088049A-3909-4737-A2D4-8FB14A242BA4}" type="presOf" srcId="{68582B5F-AF65-4A90-A852-42E93CA77DD5}" destId="{EC30F04A-E02F-42D2-A0B0-A2E31BB78F7E}" srcOrd="0" destOrd="0" presId="urn:microsoft.com/office/officeart/2005/8/layout/hProcess11"/>
    <dgm:cxn modelId="{6690FDA4-D338-48F4-B889-6EF576E4997B}" type="presOf" srcId="{7A0D6C4A-3E51-4AA3-8C87-25B5D54C94A5}" destId="{0722B41F-C826-41B2-A593-00F08E27F89B}" srcOrd="0" destOrd="0" presId="urn:microsoft.com/office/officeart/2005/8/layout/hProcess11"/>
    <dgm:cxn modelId="{7B1DFFBD-C519-4825-9B67-E8B0A93EF6D0}" srcId="{172A3213-AD5C-47F0-AFDB-695D10CDC1F0}" destId="{3CE4D68D-C26E-44A0-B6D0-3D1FAE29CA7A}" srcOrd="6" destOrd="0" parTransId="{CDF4C1AA-7C87-4EA9-AA6E-F9E9CA42AFB6}" sibTransId="{AA73213E-5DF6-40AB-8DFE-D0EC7FC16FC5}"/>
    <dgm:cxn modelId="{BA7FB5BE-3A14-4696-82F7-CBA2A560E889}" srcId="{172A3213-AD5C-47F0-AFDB-695D10CDC1F0}" destId="{7A0D6C4A-3E51-4AA3-8C87-25B5D54C94A5}" srcOrd="0" destOrd="0" parTransId="{C8AA10FA-7141-48B4-82D7-A023B08582E8}" sibTransId="{F5DBC561-214F-42BB-9E04-C3792948C383}"/>
    <dgm:cxn modelId="{459A6FD3-E2E8-44A2-A054-F16252B2A90B}" srcId="{172A3213-AD5C-47F0-AFDB-695D10CDC1F0}" destId="{0994E43F-3B0C-442F-BB71-6056471CB8B1}" srcOrd="4" destOrd="0" parTransId="{C8543458-38FB-45B9-B434-6E650F8830FA}" sibTransId="{1E61CA2B-4B9B-4029-8CC0-FEF88A9C2FBA}"/>
    <dgm:cxn modelId="{0393CCD5-02B6-43DC-A714-716357C3DD3F}" type="presOf" srcId="{0994E43F-3B0C-442F-BB71-6056471CB8B1}" destId="{01BA17D3-EF9D-4B33-BF75-DBC8CB0ABE2A}" srcOrd="0" destOrd="0" presId="urn:microsoft.com/office/officeart/2005/8/layout/hProcess11"/>
    <dgm:cxn modelId="{FAE7FDE2-A1ED-4A3F-B0F3-068DFE283DD1}" type="presOf" srcId="{172A3213-AD5C-47F0-AFDB-695D10CDC1F0}" destId="{C9A0D7E1-64BC-4155-AF74-0E8AFDFDE3C3}" srcOrd="0" destOrd="0" presId="urn:microsoft.com/office/officeart/2005/8/layout/hProcess11"/>
    <dgm:cxn modelId="{840117BB-C6F5-4821-8671-8FC7AA5E9D07}" type="presParOf" srcId="{C9A0D7E1-64BC-4155-AF74-0E8AFDFDE3C3}" destId="{E7CEDD18-79D6-40BE-AB86-AB5556D3882D}" srcOrd="0" destOrd="0" presId="urn:microsoft.com/office/officeart/2005/8/layout/hProcess11"/>
    <dgm:cxn modelId="{38E54C62-AE83-42D6-92FB-5F1604199F4F}" type="presParOf" srcId="{C9A0D7E1-64BC-4155-AF74-0E8AFDFDE3C3}" destId="{791AFD02-3367-44DF-AE15-ACCCF7457426}" srcOrd="1" destOrd="0" presId="urn:microsoft.com/office/officeart/2005/8/layout/hProcess11"/>
    <dgm:cxn modelId="{F2C30A2B-45C1-4882-AB62-8487384C5CC9}" type="presParOf" srcId="{791AFD02-3367-44DF-AE15-ACCCF7457426}" destId="{704A3596-1EB9-4433-B357-380158FDC38F}" srcOrd="0" destOrd="0" presId="urn:microsoft.com/office/officeart/2005/8/layout/hProcess11"/>
    <dgm:cxn modelId="{BB488D5C-EF77-4EF3-A08E-D4E61F443940}" type="presParOf" srcId="{704A3596-1EB9-4433-B357-380158FDC38F}" destId="{0722B41F-C826-41B2-A593-00F08E27F89B}" srcOrd="0" destOrd="0" presId="urn:microsoft.com/office/officeart/2005/8/layout/hProcess11"/>
    <dgm:cxn modelId="{408886B0-B056-41C4-AEE6-1F69570FA08D}" type="presParOf" srcId="{704A3596-1EB9-4433-B357-380158FDC38F}" destId="{56BA65A4-1A6E-45F6-BC8D-D0C7A8732202}" srcOrd="1" destOrd="0" presId="urn:microsoft.com/office/officeart/2005/8/layout/hProcess11"/>
    <dgm:cxn modelId="{789DF721-3A56-4BA8-9BAE-3FF445CB63FB}" type="presParOf" srcId="{704A3596-1EB9-4433-B357-380158FDC38F}" destId="{A1FCC222-E072-439F-BF61-28524D918ECF}" srcOrd="2" destOrd="0" presId="urn:microsoft.com/office/officeart/2005/8/layout/hProcess11"/>
    <dgm:cxn modelId="{336E5DE0-5338-4FD8-9F43-508E7E0448C2}" type="presParOf" srcId="{791AFD02-3367-44DF-AE15-ACCCF7457426}" destId="{DF61C452-E9EF-42FD-A5B3-7254540EDD17}" srcOrd="1" destOrd="0" presId="urn:microsoft.com/office/officeart/2005/8/layout/hProcess11"/>
    <dgm:cxn modelId="{337DD79A-E0AB-4692-912E-A53BF755861A}" type="presParOf" srcId="{791AFD02-3367-44DF-AE15-ACCCF7457426}" destId="{530D86C7-A46C-42CC-B9B0-B5EF1FAC4780}" srcOrd="2" destOrd="0" presId="urn:microsoft.com/office/officeart/2005/8/layout/hProcess11"/>
    <dgm:cxn modelId="{77118801-26FE-436B-9DFC-029405275CA1}" type="presParOf" srcId="{530D86C7-A46C-42CC-B9B0-B5EF1FAC4780}" destId="{09EAAC0C-8AA0-47C0-878C-1BE24184C203}" srcOrd="0" destOrd="0" presId="urn:microsoft.com/office/officeart/2005/8/layout/hProcess11"/>
    <dgm:cxn modelId="{8DB72CD0-FD5C-4D30-B745-46087AEC8486}" type="presParOf" srcId="{530D86C7-A46C-42CC-B9B0-B5EF1FAC4780}" destId="{70341DC0-8361-4FC8-B5BE-E843600D3C8F}" srcOrd="1" destOrd="0" presId="urn:microsoft.com/office/officeart/2005/8/layout/hProcess11"/>
    <dgm:cxn modelId="{AC0A3DF8-B65B-4B8F-9320-595D5DD72235}" type="presParOf" srcId="{530D86C7-A46C-42CC-B9B0-B5EF1FAC4780}" destId="{C7328209-4437-4D64-9C0D-623238904BF9}" srcOrd="2" destOrd="0" presId="urn:microsoft.com/office/officeart/2005/8/layout/hProcess11"/>
    <dgm:cxn modelId="{C44A6B57-8CD0-4716-8E64-4AFCCEE27ADE}" type="presParOf" srcId="{791AFD02-3367-44DF-AE15-ACCCF7457426}" destId="{10505A28-5EF6-4CB1-805C-4D5BCB80B38A}" srcOrd="3" destOrd="0" presId="urn:microsoft.com/office/officeart/2005/8/layout/hProcess11"/>
    <dgm:cxn modelId="{ECFEA7B8-7FC7-4AD3-AD2A-FD5EF0503C5F}" type="presParOf" srcId="{791AFD02-3367-44DF-AE15-ACCCF7457426}" destId="{531DBB5A-C525-4543-8946-6D8BCC2E1AE7}" srcOrd="4" destOrd="0" presId="urn:microsoft.com/office/officeart/2005/8/layout/hProcess11"/>
    <dgm:cxn modelId="{F1F4B905-5FC6-4EC9-8115-C2079ED7D598}" type="presParOf" srcId="{531DBB5A-C525-4543-8946-6D8BCC2E1AE7}" destId="{CE9346FD-ADE4-4CDA-8689-B0D204C8CBF9}" srcOrd="0" destOrd="0" presId="urn:microsoft.com/office/officeart/2005/8/layout/hProcess11"/>
    <dgm:cxn modelId="{79C072E9-FCA5-4402-9084-2FC44C6576A7}" type="presParOf" srcId="{531DBB5A-C525-4543-8946-6D8BCC2E1AE7}" destId="{B93E1095-73BA-4288-961B-4E475134C230}" srcOrd="1" destOrd="0" presId="urn:microsoft.com/office/officeart/2005/8/layout/hProcess11"/>
    <dgm:cxn modelId="{4B0FD030-D632-4995-908B-E5ECBBB367F6}" type="presParOf" srcId="{531DBB5A-C525-4543-8946-6D8BCC2E1AE7}" destId="{FCF61CEC-95B9-42BD-AC8D-4ECC58BAE1FA}" srcOrd="2" destOrd="0" presId="urn:microsoft.com/office/officeart/2005/8/layout/hProcess11"/>
    <dgm:cxn modelId="{B106C891-6A34-4EBB-BD41-E582CFD880E6}" type="presParOf" srcId="{791AFD02-3367-44DF-AE15-ACCCF7457426}" destId="{86288870-0D99-483E-97F8-5AFE122C12A5}" srcOrd="5" destOrd="0" presId="urn:microsoft.com/office/officeart/2005/8/layout/hProcess11"/>
    <dgm:cxn modelId="{6EE11D80-9420-4519-BF89-CBB43ECBB111}" type="presParOf" srcId="{791AFD02-3367-44DF-AE15-ACCCF7457426}" destId="{D2FBA4DF-9009-453D-AAD9-1E35C7C286C0}" srcOrd="6" destOrd="0" presId="urn:microsoft.com/office/officeart/2005/8/layout/hProcess11"/>
    <dgm:cxn modelId="{B3F98C1D-72A6-40E1-8CFF-3A7BA971F19F}" type="presParOf" srcId="{D2FBA4DF-9009-453D-AAD9-1E35C7C286C0}" destId="{EC30F04A-E02F-42D2-A0B0-A2E31BB78F7E}" srcOrd="0" destOrd="0" presId="urn:microsoft.com/office/officeart/2005/8/layout/hProcess11"/>
    <dgm:cxn modelId="{03E876FC-2C35-4859-A77D-0601E131DF94}" type="presParOf" srcId="{D2FBA4DF-9009-453D-AAD9-1E35C7C286C0}" destId="{2F9BB499-1865-475C-8C3D-AF52DC5A5BE2}" srcOrd="1" destOrd="0" presId="urn:microsoft.com/office/officeart/2005/8/layout/hProcess11"/>
    <dgm:cxn modelId="{69D03B25-B9E8-4E35-8A38-DEBD59FF7044}" type="presParOf" srcId="{D2FBA4DF-9009-453D-AAD9-1E35C7C286C0}" destId="{E658D6FB-F357-46C7-AD28-A67CD2F7DCBE}" srcOrd="2" destOrd="0" presId="urn:microsoft.com/office/officeart/2005/8/layout/hProcess11"/>
    <dgm:cxn modelId="{23A748CB-0852-4C2B-8503-180FD8DADF34}" type="presParOf" srcId="{791AFD02-3367-44DF-AE15-ACCCF7457426}" destId="{629F512D-2D6C-4A6D-A2B8-CA201B493555}" srcOrd="7" destOrd="0" presId="urn:microsoft.com/office/officeart/2005/8/layout/hProcess11"/>
    <dgm:cxn modelId="{8C278242-4FFF-435F-9430-3DDDF8721BC6}" type="presParOf" srcId="{791AFD02-3367-44DF-AE15-ACCCF7457426}" destId="{689C99B6-BF9D-4FDE-8E9F-9A3CBD39D83E}" srcOrd="8" destOrd="0" presId="urn:microsoft.com/office/officeart/2005/8/layout/hProcess11"/>
    <dgm:cxn modelId="{E0A0F73B-D3A1-483D-B9DB-24A9DC6B0654}" type="presParOf" srcId="{689C99B6-BF9D-4FDE-8E9F-9A3CBD39D83E}" destId="{01BA17D3-EF9D-4B33-BF75-DBC8CB0ABE2A}" srcOrd="0" destOrd="0" presId="urn:microsoft.com/office/officeart/2005/8/layout/hProcess11"/>
    <dgm:cxn modelId="{34A6CD6A-4C3F-460B-9B04-426E6CF13A2B}" type="presParOf" srcId="{689C99B6-BF9D-4FDE-8E9F-9A3CBD39D83E}" destId="{914AA007-00F2-420D-934B-C033B43A907E}" srcOrd="1" destOrd="0" presId="urn:microsoft.com/office/officeart/2005/8/layout/hProcess11"/>
    <dgm:cxn modelId="{02B89BAB-82BF-4CDA-9D66-AD6110D3EFE3}" type="presParOf" srcId="{689C99B6-BF9D-4FDE-8E9F-9A3CBD39D83E}" destId="{00CE3D19-85EA-419C-A274-303F413B7066}" srcOrd="2" destOrd="0" presId="urn:microsoft.com/office/officeart/2005/8/layout/hProcess11"/>
    <dgm:cxn modelId="{4971A5AC-7659-4ADB-97C8-D529CD9F2C78}" type="presParOf" srcId="{791AFD02-3367-44DF-AE15-ACCCF7457426}" destId="{D89090F7-44D7-41B9-BAA5-428B90E26C44}" srcOrd="9" destOrd="0" presId="urn:microsoft.com/office/officeart/2005/8/layout/hProcess11"/>
    <dgm:cxn modelId="{90A81880-E4C9-4A2D-8B72-1D8A2C2669AA}" type="presParOf" srcId="{791AFD02-3367-44DF-AE15-ACCCF7457426}" destId="{1FF3B1B0-89F8-4BB8-BA63-D163C29102E6}" srcOrd="10" destOrd="0" presId="urn:microsoft.com/office/officeart/2005/8/layout/hProcess11"/>
    <dgm:cxn modelId="{D5F55398-E9F6-429F-8BBB-D64BAB376D48}" type="presParOf" srcId="{1FF3B1B0-89F8-4BB8-BA63-D163C29102E6}" destId="{0C5F020A-D166-4233-BC2C-5EF11741E5CE}" srcOrd="0" destOrd="0" presId="urn:microsoft.com/office/officeart/2005/8/layout/hProcess11"/>
    <dgm:cxn modelId="{562DD8F6-D87E-4E08-B2EF-A77E85019359}" type="presParOf" srcId="{1FF3B1B0-89F8-4BB8-BA63-D163C29102E6}" destId="{FCDA567F-2D4C-45AD-A3D2-4CA30720F0A4}" srcOrd="1" destOrd="0" presId="urn:microsoft.com/office/officeart/2005/8/layout/hProcess11"/>
    <dgm:cxn modelId="{FF5BECCE-84AC-4F15-99E7-7DB3A85747FC}" type="presParOf" srcId="{1FF3B1B0-89F8-4BB8-BA63-D163C29102E6}" destId="{E1868F87-6076-4ACC-873E-D1F38DC18F4A}" srcOrd="2" destOrd="0" presId="urn:microsoft.com/office/officeart/2005/8/layout/hProcess11"/>
    <dgm:cxn modelId="{2DB13E20-CE63-4357-816A-35E362D36A05}" type="presParOf" srcId="{791AFD02-3367-44DF-AE15-ACCCF7457426}" destId="{E7166559-F780-4B42-A983-328E64F06BB5}" srcOrd="11" destOrd="0" presId="urn:microsoft.com/office/officeart/2005/8/layout/hProcess11"/>
    <dgm:cxn modelId="{C2006267-4A05-4512-AFC1-05B36A5EF581}" type="presParOf" srcId="{791AFD02-3367-44DF-AE15-ACCCF7457426}" destId="{AF405542-4179-4B9A-944B-11F8C77F0C38}" srcOrd="12" destOrd="0" presId="urn:microsoft.com/office/officeart/2005/8/layout/hProcess11"/>
    <dgm:cxn modelId="{0A18B073-AC71-41BC-9263-B70E31ED4292}" type="presParOf" srcId="{AF405542-4179-4B9A-944B-11F8C77F0C38}" destId="{2112BA01-7487-4E77-8FD1-97F2026867BB}" srcOrd="0" destOrd="0" presId="urn:microsoft.com/office/officeart/2005/8/layout/hProcess11"/>
    <dgm:cxn modelId="{A619F7E7-17F6-4B55-A7AA-0C96B1BB0914}" type="presParOf" srcId="{AF405542-4179-4B9A-944B-11F8C77F0C38}" destId="{AC0680E9-9E78-45BC-AAA9-013F26C50AAE}" srcOrd="1" destOrd="0" presId="urn:microsoft.com/office/officeart/2005/8/layout/hProcess11"/>
    <dgm:cxn modelId="{FF6AC0A8-20DE-4CB6-A546-928C199F59A5}" type="presParOf" srcId="{AF405542-4179-4B9A-944B-11F8C77F0C38}" destId="{05F2778D-31CB-45CD-8D61-4BCC89B15CF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EDD18-79D6-40BE-AB86-AB5556D3882D}">
      <dsp:nvSpPr>
        <dsp:cNvPr id="0" name=""/>
        <dsp:cNvSpPr/>
      </dsp:nvSpPr>
      <dsp:spPr>
        <a:xfrm>
          <a:off x="0" y="1226877"/>
          <a:ext cx="10134507" cy="163583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2B41F-C826-41B2-A593-00F08E27F89B}">
      <dsp:nvSpPr>
        <dsp:cNvPr id="0" name=""/>
        <dsp:cNvSpPr/>
      </dsp:nvSpPr>
      <dsp:spPr>
        <a:xfrm>
          <a:off x="779" y="0"/>
          <a:ext cx="1249246" cy="163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t>Project Initiation and Status of Lake Dallas </a:t>
          </a:r>
        </a:p>
        <a:p>
          <a:pPr marL="0" lvl="0" indent="0" algn="ctr" defTabSz="666750">
            <a:lnSpc>
              <a:spcPct val="90000"/>
            </a:lnSpc>
            <a:spcBef>
              <a:spcPct val="0"/>
            </a:spcBef>
            <a:spcAft>
              <a:spcPct val="35000"/>
            </a:spcAft>
            <a:buNone/>
          </a:pPr>
          <a:r>
            <a:rPr lang="en-US" sz="1500" b="1" kern="1200" dirty="0"/>
            <a:t>Mid-2017</a:t>
          </a:r>
        </a:p>
      </dsp:txBody>
      <dsp:txXfrm>
        <a:off x="779" y="0"/>
        <a:ext cx="1249246" cy="1635836"/>
      </dsp:txXfrm>
    </dsp:sp>
    <dsp:sp modelId="{56BA65A4-1A6E-45F6-BC8D-D0C7A8732202}">
      <dsp:nvSpPr>
        <dsp:cNvPr id="0" name=""/>
        <dsp:cNvSpPr/>
      </dsp:nvSpPr>
      <dsp:spPr>
        <a:xfrm>
          <a:off x="420922" y="1840315"/>
          <a:ext cx="408959" cy="408959"/>
        </a:xfrm>
        <a:prstGeom prst="ellipse">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EAAC0C-8AA0-47C0-878C-1BE24184C203}">
      <dsp:nvSpPr>
        <dsp:cNvPr id="0" name=""/>
        <dsp:cNvSpPr/>
      </dsp:nvSpPr>
      <dsp:spPr>
        <a:xfrm>
          <a:off x="1312487" y="2453754"/>
          <a:ext cx="1249246" cy="163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0" kern="1200" dirty="0"/>
            <a:t>1</a:t>
          </a:r>
          <a:r>
            <a:rPr lang="en-US" sz="1500" b="0" kern="1200" baseline="30000" dirty="0"/>
            <a:t>st</a:t>
          </a:r>
          <a:r>
            <a:rPr lang="en-US" sz="1500" b="0" kern="1200" dirty="0"/>
            <a:t> Public Workshop </a:t>
          </a:r>
        </a:p>
        <a:p>
          <a:pPr marL="0" lvl="0" indent="0" algn="ctr" defTabSz="666750">
            <a:lnSpc>
              <a:spcPct val="90000"/>
            </a:lnSpc>
            <a:spcBef>
              <a:spcPct val="0"/>
            </a:spcBef>
            <a:spcAft>
              <a:spcPct val="35000"/>
            </a:spcAft>
            <a:buNone/>
          </a:pPr>
          <a:r>
            <a:rPr lang="en-US" sz="1500" b="1" kern="1200" dirty="0"/>
            <a:t>June 15, 2017</a:t>
          </a:r>
        </a:p>
      </dsp:txBody>
      <dsp:txXfrm>
        <a:off x="1312487" y="2453754"/>
        <a:ext cx="1249246" cy="1635836"/>
      </dsp:txXfrm>
    </dsp:sp>
    <dsp:sp modelId="{70341DC0-8361-4FC8-B5BE-E843600D3C8F}">
      <dsp:nvSpPr>
        <dsp:cNvPr id="0" name=""/>
        <dsp:cNvSpPr/>
      </dsp:nvSpPr>
      <dsp:spPr>
        <a:xfrm>
          <a:off x="1732631" y="1840315"/>
          <a:ext cx="408959" cy="408959"/>
        </a:xfrm>
        <a:prstGeom prst="ellipse">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346FD-ADE4-4CDA-8689-B0D204C8CBF9}">
      <dsp:nvSpPr>
        <dsp:cNvPr id="0" name=""/>
        <dsp:cNvSpPr/>
      </dsp:nvSpPr>
      <dsp:spPr>
        <a:xfrm>
          <a:off x="2624196" y="0"/>
          <a:ext cx="1249246" cy="163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t>2</a:t>
          </a:r>
          <a:r>
            <a:rPr lang="en-US" sz="1500" kern="1200" baseline="30000" dirty="0"/>
            <a:t>nd</a:t>
          </a:r>
          <a:r>
            <a:rPr lang="en-US" sz="1500" kern="1200" dirty="0"/>
            <a:t> Public Workshop</a:t>
          </a:r>
        </a:p>
        <a:p>
          <a:pPr marL="0" lvl="0" indent="0" algn="ctr" defTabSz="666750">
            <a:lnSpc>
              <a:spcPct val="90000"/>
            </a:lnSpc>
            <a:spcBef>
              <a:spcPct val="0"/>
            </a:spcBef>
            <a:spcAft>
              <a:spcPct val="35000"/>
            </a:spcAft>
            <a:buNone/>
          </a:pPr>
          <a:r>
            <a:rPr lang="en-US" sz="1500" kern="1200" dirty="0"/>
            <a:t>(Keypad polling) </a:t>
          </a:r>
        </a:p>
        <a:p>
          <a:pPr marL="0" lvl="0" indent="0" algn="ctr" defTabSz="666750">
            <a:lnSpc>
              <a:spcPct val="90000"/>
            </a:lnSpc>
            <a:spcBef>
              <a:spcPct val="0"/>
            </a:spcBef>
            <a:spcAft>
              <a:spcPct val="35000"/>
            </a:spcAft>
            <a:buNone/>
          </a:pPr>
          <a:r>
            <a:rPr lang="en-US" sz="1500" b="1" kern="1200" dirty="0"/>
            <a:t>August 17, 2017</a:t>
          </a:r>
        </a:p>
      </dsp:txBody>
      <dsp:txXfrm>
        <a:off x="2624196" y="0"/>
        <a:ext cx="1249246" cy="1635836"/>
      </dsp:txXfrm>
    </dsp:sp>
    <dsp:sp modelId="{B93E1095-73BA-4288-961B-4E475134C230}">
      <dsp:nvSpPr>
        <dsp:cNvPr id="0" name=""/>
        <dsp:cNvSpPr/>
      </dsp:nvSpPr>
      <dsp:spPr>
        <a:xfrm>
          <a:off x="3044340" y="1840315"/>
          <a:ext cx="408959" cy="408959"/>
        </a:xfrm>
        <a:prstGeom prst="ellipse">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0F04A-E02F-42D2-A0B0-A2E31BB78F7E}">
      <dsp:nvSpPr>
        <dsp:cNvPr id="0" name=""/>
        <dsp:cNvSpPr/>
      </dsp:nvSpPr>
      <dsp:spPr>
        <a:xfrm>
          <a:off x="3935905" y="2453754"/>
          <a:ext cx="1249246" cy="163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22300">
            <a:lnSpc>
              <a:spcPct val="90000"/>
            </a:lnSpc>
            <a:spcBef>
              <a:spcPct val="0"/>
            </a:spcBef>
            <a:spcAft>
              <a:spcPct val="35000"/>
            </a:spcAft>
            <a:buNone/>
          </a:pPr>
          <a:r>
            <a:rPr lang="en-US" sz="1500" kern="1200" dirty="0">
              <a:solidFill>
                <a:prstClr val="black">
                  <a:hueOff val="0"/>
                  <a:satOff val="0"/>
                  <a:lumOff val="0"/>
                  <a:alphaOff val="0"/>
                </a:prstClr>
              </a:solidFill>
              <a:latin typeface="Calibri"/>
              <a:ea typeface="+mn-ea"/>
              <a:cs typeface="+mn-cs"/>
            </a:rPr>
            <a:t>3</a:t>
          </a:r>
          <a:r>
            <a:rPr lang="en-US" sz="1500" kern="1200" baseline="30000" dirty="0">
              <a:solidFill>
                <a:prstClr val="black">
                  <a:hueOff val="0"/>
                  <a:satOff val="0"/>
                  <a:lumOff val="0"/>
                  <a:alphaOff val="0"/>
                </a:prstClr>
              </a:solidFill>
              <a:latin typeface="Calibri"/>
              <a:ea typeface="+mn-ea"/>
              <a:cs typeface="+mn-cs"/>
            </a:rPr>
            <a:t>rd</a:t>
          </a:r>
          <a:r>
            <a:rPr lang="en-US" sz="1500" kern="1200" dirty="0">
              <a:solidFill>
                <a:prstClr val="black">
                  <a:hueOff val="0"/>
                  <a:satOff val="0"/>
                  <a:lumOff val="0"/>
                  <a:alphaOff val="0"/>
                </a:prstClr>
              </a:solidFill>
              <a:latin typeface="Calibri"/>
              <a:ea typeface="+mn-ea"/>
              <a:cs typeface="+mn-cs"/>
            </a:rPr>
            <a:t> Public Workshop </a:t>
          </a:r>
        </a:p>
        <a:p>
          <a:pPr marL="0" lvl="0" indent="0" algn="ctr" defTabSz="711200">
            <a:lnSpc>
              <a:spcPct val="90000"/>
            </a:lnSpc>
            <a:spcBef>
              <a:spcPct val="0"/>
            </a:spcBef>
            <a:spcAft>
              <a:spcPct val="35000"/>
            </a:spcAft>
            <a:buNone/>
          </a:pPr>
          <a:r>
            <a:rPr lang="en-US" sz="1500" b="1" kern="1200" dirty="0">
              <a:solidFill>
                <a:prstClr val="black">
                  <a:hueOff val="0"/>
                  <a:satOff val="0"/>
                  <a:lumOff val="0"/>
                  <a:alphaOff val="0"/>
                </a:prstClr>
              </a:solidFill>
              <a:latin typeface="Calibri"/>
              <a:ea typeface="+mn-ea"/>
              <a:cs typeface="+mn-cs"/>
            </a:rPr>
            <a:t>October 24, 2017</a:t>
          </a:r>
        </a:p>
      </dsp:txBody>
      <dsp:txXfrm>
        <a:off x="3935905" y="2453754"/>
        <a:ext cx="1249246" cy="1635836"/>
      </dsp:txXfrm>
    </dsp:sp>
    <dsp:sp modelId="{2F9BB499-1865-475C-8C3D-AF52DC5A5BE2}">
      <dsp:nvSpPr>
        <dsp:cNvPr id="0" name=""/>
        <dsp:cNvSpPr/>
      </dsp:nvSpPr>
      <dsp:spPr>
        <a:xfrm>
          <a:off x="4356048" y="1840315"/>
          <a:ext cx="408959" cy="4089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A17D3-EF9D-4B33-BF75-DBC8CB0ABE2A}">
      <dsp:nvSpPr>
        <dsp:cNvPr id="0" name=""/>
        <dsp:cNvSpPr/>
      </dsp:nvSpPr>
      <dsp:spPr>
        <a:xfrm>
          <a:off x="5247613" y="0"/>
          <a:ext cx="1249246" cy="163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City Council and P&amp;Z Commission Workshop  </a:t>
          </a:r>
        </a:p>
        <a:p>
          <a:pPr marL="0" lvl="0" indent="0" algn="ctr" defTabSz="711200">
            <a:lnSpc>
              <a:spcPct val="90000"/>
            </a:lnSpc>
            <a:spcBef>
              <a:spcPct val="0"/>
            </a:spcBef>
            <a:spcAft>
              <a:spcPct val="35000"/>
            </a:spcAft>
            <a:buNone/>
          </a:pPr>
          <a:r>
            <a:rPr lang="en-US" sz="1400" b="1" kern="1200" dirty="0">
              <a:solidFill>
                <a:prstClr val="black">
                  <a:hueOff val="0"/>
                  <a:satOff val="0"/>
                  <a:lumOff val="0"/>
                  <a:alphaOff val="0"/>
                </a:prstClr>
              </a:solidFill>
              <a:latin typeface="Calibri"/>
              <a:ea typeface="+mn-ea"/>
              <a:cs typeface="+mn-cs"/>
            </a:rPr>
            <a:t>January 17, 2018</a:t>
          </a:r>
        </a:p>
      </dsp:txBody>
      <dsp:txXfrm>
        <a:off x="5247613" y="0"/>
        <a:ext cx="1249246" cy="1635836"/>
      </dsp:txXfrm>
    </dsp:sp>
    <dsp:sp modelId="{914AA007-00F2-420D-934B-C033B43A907E}">
      <dsp:nvSpPr>
        <dsp:cNvPr id="0" name=""/>
        <dsp:cNvSpPr/>
      </dsp:nvSpPr>
      <dsp:spPr>
        <a:xfrm>
          <a:off x="5667757" y="1840315"/>
          <a:ext cx="408959" cy="4089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5F020A-D166-4233-BC2C-5EF11741E5CE}">
      <dsp:nvSpPr>
        <dsp:cNvPr id="0" name=""/>
        <dsp:cNvSpPr/>
      </dsp:nvSpPr>
      <dsp:spPr>
        <a:xfrm>
          <a:off x="6559322" y="2453754"/>
          <a:ext cx="1249246" cy="163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kern="1200" dirty="0">
              <a:solidFill>
                <a:prstClr val="black">
                  <a:hueOff val="0"/>
                  <a:satOff val="0"/>
                  <a:lumOff val="0"/>
                  <a:alphaOff val="0"/>
                </a:prstClr>
              </a:solidFill>
              <a:latin typeface="Calibri"/>
              <a:ea typeface="+mn-ea"/>
              <a:cs typeface="+mn-cs"/>
            </a:rPr>
            <a:t>Recommended for Approval by Planning &amp; Zoning </a:t>
          </a:r>
        </a:p>
        <a:p>
          <a:pPr marL="0" lvl="0" indent="0" algn="ctr" defTabSz="666750">
            <a:lnSpc>
              <a:spcPct val="90000"/>
            </a:lnSpc>
            <a:spcBef>
              <a:spcPct val="0"/>
            </a:spcBef>
            <a:spcAft>
              <a:spcPct val="35000"/>
            </a:spcAft>
            <a:buNone/>
          </a:pPr>
          <a:r>
            <a:rPr lang="en-US" sz="1500" b="1" kern="1200" dirty="0">
              <a:solidFill>
                <a:prstClr val="black">
                  <a:hueOff val="0"/>
                  <a:satOff val="0"/>
                  <a:lumOff val="0"/>
                  <a:alphaOff val="0"/>
                </a:prstClr>
              </a:solidFill>
              <a:latin typeface="Calibri"/>
              <a:ea typeface="+mn-ea"/>
              <a:cs typeface="+mn-cs"/>
            </a:rPr>
            <a:t>May 2018</a:t>
          </a:r>
        </a:p>
      </dsp:txBody>
      <dsp:txXfrm>
        <a:off x="6559322" y="2453754"/>
        <a:ext cx="1249246" cy="1635836"/>
      </dsp:txXfrm>
    </dsp:sp>
    <dsp:sp modelId="{FCDA567F-2D4C-45AD-A3D2-4CA30720F0A4}">
      <dsp:nvSpPr>
        <dsp:cNvPr id="0" name=""/>
        <dsp:cNvSpPr/>
      </dsp:nvSpPr>
      <dsp:spPr>
        <a:xfrm>
          <a:off x="6979465" y="1840315"/>
          <a:ext cx="408959" cy="4089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2BA01-7487-4E77-8FD1-97F2026867BB}">
      <dsp:nvSpPr>
        <dsp:cNvPr id="0" name=""/>
        <dsp:cNvSpPr/>
      </dsp:nvSpPr>
      <dsp:spPr>
        <a:xfrm>
          <a:off x="7871030" y="0"/>
          <a:ext cx="1249246" cy="163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711200">
            <a:lnSpc>
              <a:spcPct val="90000"/>
            </a:lnSpc>
            <a:spcBef>
              <a:spcPct val="0"/>
            </a:spcBef>
            <a:spcAft>
              <a:spcPct val="35000"/>
            </a:spcAft>
            <a:buNone/>
          </a:pPr>
          <a:r>
            <a:rPr lang="en-US" sz="1500" kern="1200" dirty="0">
              <a:solidFill>
                <a:prstClr val="black">
                  <a:hueOff val="0"/>
                  <a:satOff val="0"/>
                  <a:lumOff val="0"/>
                  <a:alphaOff val="0"/>
                </a:prstClr>
              </a:solidFill>
              <a:latin typeface="Calibri"/>
              <a:ea typeface="+mn-ea"/>
              <a:cs typeface="+mn-cs"/>
            </a:rPr>
            <a:t>Approved by City Council </a:t>
          </a:r>
        </a:p>
        <a:p>
          <a:pPr marL="0" lvl="0" algn="ctr" defTabSz="711200">
            <a:lnSpc>
              <a:spcPct val="90000"/>
            </a:lnSpc>
            <a:spcBef>
              <a:spcPct val="0"/>
            </a:spcBef>
            <a:spcAft>
              <a:spcPct val="35000"/>
            </a:spcAft>
            <a:buNone/>
          </a:pPr>
          <a:r>
            <a:rPr lang="en-US" sz="1500" b="1" kern="1200" dirty="0">
              <a:solidFill>
                <a:prstClr val="black">
                  <a:hueOff val="0"/>
                  <a:satOff val="0"/>
                  <a:lumOff val="0"/>
                  <a:alphaOff val="0"/>
                </a:prstClr>
              </a:solidFill>
              <a:latin typeface="Calibri"/>
              <a:ea typeface="+mn-ea"/>
              <a:cs typeface="+mn-cs"/>
            </a:rPr>
            <a:t>June 2018</a:t>
          </a:r>
        </a:p>
      </dsp:txBody>
      <dsp:txXfrm>
        <a:off x="7871030" y="0"/>
        <a:ext cx="1249246" cy="1635836"/>
      </dsp:txXfrm>
    </dsp:sp>
    <dsp:sp modelId="{AC0680E9-9E78-45BC-AAA9-013F26C50AAE}">
      <dsp:nvSpPr>
        <dsp:cNvPr id="0" name=""/>
        <dsp:cNvSpPr/>
      </dsp:nvSpPr>
      <dsp:spPr>
        <a:xfrm>
          <a:off x="8291174" y="1840315"/>
          <a:ext cx="408959" cy="4089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1"/>
            <a:ext cx="3038528" cy="466514"/>
          </a:xfrm>
          <a:prstGeom prst="rect">
            <a:avLst/>
          </a:prstGeom>
        </p:spPr>
        <p:txBody>
          <a:bodyPr vert="horz" lIns="93196" tIns="46598" rIns="93196" bIns="46598"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971837" y="1"/>
            <a:ext cx="3038528" cy="466514"/>
          </a:xfrm>
          <a:prstGeom prst="rect">
            <a:avLst/>
          </a:prstGeom>
        </p:spPr>
        <p:txBody>
          <a:bodyPr vert="horz" lIns="93196" tIns="46598" rIns="93196" bIns="46598" rtlCol="0"/>
          <a:lstStyle>
            <a:lvl1pPr algn="r">
              <a:defRPr sz="1200"/>
            </a:lvl1pPr>
          </a:lstStyle>
          <a:p>
            <a:fld id="{97AB3EA8-A58D-4C92-A3AB-D271CCC294C7}" type="datetimeFigureOut">
              <a:rPr lang="en-US" smtClean="0"/>
              <a:t>2/12/2026</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831475"/>
            <a:ext cx="3038528" cy="466513"/>
          </a:xfrm>
          <a:prstGeom prst="rect">
            <a:avLst/>
          </a:prstGeom>
        </p:spPr>
        <p:txBody>
          <a:bodyPr vert="horz" lIns="93196" tIns="46598" rIns="93196" bIns="4659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971837" y="8831475"/>
            <a:ext cx="3038528" cy="466513"/>
          </a:xfrm>
          <a:prstGeom prst="rect">
            <a:avLst/>
          </a:prstGeom>
        </p:spPr>
        <p:txBody>
          <a:bodyPr vert="horz" lIns="93196" tIns="46598" rIns="93196" bIns="46598"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528" cy="466514"/>
          </a:xfrm>
          <a:prstGeom prst="rect">
            <a:avLst/>
          </a:prstGeom>
        </p:spPr>
        <p:txBody>
          <a:bodyPr vert="horz" lIns="93196" tIns="46598" rIns="93196" bIns="46598" rtlCol="0"/>
          <a:lstStyle>
            <a:lvl1pPr algn="l">
              <a:defRPr sz="1200"/>
            </a:lvl1pPr>
          </a:lstStyle>
          <a:p>
            <a:endParaRPr lang="en-US" noProof="0" dirty="0"/>
          </a:p>
        </p:txBody>
      </p:sp>
      <p:sp>
        <p:nvSpPr>
          <p:cNvPr id="3" name="Date Placeholder 2"/>
          <p:cNvSpPr>
            <a:spLocks noGrp="1"/>
          </p:cNvSpPr>
          <p:nvPr>
            <p:ph type="dt" idx="1"/>
          </p:nvPr>
        </p:nvSpPr>
        <p:spPr>
          <a:xfrm>
            <a:off x="3971837" y="1"/>
            <a:ext cx="3038528" cy="466514"/>
          </a:xfrm>
          <a:prstGeom prst="rect">
            <a:avLst/>
          </a:prstGeom>
        </p:spPr>
        <p:txBody>
          <a:bodyPr vert="horz" lIns="93196" tIns="46598" rIns="93196" bIns="46598" rtlCol="0"/>
          <a:lstStyle>
            <a:lvl1pPr algn="r">
              <a:defRPr sz="1200"/>
            </a:lvl1pPr>
          </a:lstStyle>
          <a:p>
            <a:fld id="{0AEFB4FA-E877-413E-B608-88789D806C57}" type="datetimeFigureOut">
              <a:rPr lang="en-US" noProof="0" smtClean="0"/>
              <a:t>2/12/2026</a:t>
            </a:fld>
            <a:endParaRPr lang="en-US" noProof="0" dirty="0"/>
          </a:p>
        </p:txBody>
      </p:sp>
      <p:sp>
        <p:nvSpPr>
          <p:cNvPr id="4" name="Slide Image Placeholder 3"/>
          <p:cNvSpPr>
            <a:spLocks noGrp="1" noRot="1" noChangeAspect="1"/>
          </p:cNvSpPr>
          <p:nvPr>
            <p:ph type="sldImg" idx="2"/>
          </p:nvPr>
        </p:nvSpPr>
        <p:spPr>
          <a:xfrm>
            <a:off x="717550" y="1162050"/>
            <a:ext cx="5576888" cy="3138488"/>
          </a:xfrm>
          <a:prstGeom prst="rect">
            <a:avLst/>
          </a:prstGeom>
          <a:noFill/>
          <a:ln w="12700">
            <a:solidFill>
              <a:prstClr val="black"/>
            </a:solidFill>
          </a:ln>
        </p:spPr>
        <p:txBody>
          <a:bodyPr vert="horz" lIns="93196" tIns="46598" rIns="93196" bIns="46598" rtlCol="0" anchor="ctr"/>
          <a:lstStyle/>
          <a:p>
            <a:endParaRPr lang="en-US" noProof="0" dirty="0"/>
          </a:p>
        </p:txBody>
      </p:sp>
      <p:sp>
        <p:nvSpPr>
          <p:cNvPr id="5" name="Notes Placeholder 4"/>
          <p:cNvSpPr>
            <a:spLocks noGrp="1"/>
          </p:cNvSpPr>
          <p:nvPr>
            <p:ph type="body" sz="quarter" idx="3"/>
          </p:nvPr>
        </p:nvSpPr>
        <p:spPr>
          <a:xfrm>
            <a:off x="701199" y="4474658"/>
            <a:ext cx="5609590" cy="3661082"/>
          </a:xfrm>
          <a:prstGeom prst="rect">
            <a:avLst/>
          </a:prstGeom>
        </p:spPr>
        <p:txBody>
          <a:bodyPr vert="horz" lIns="93196" tIns="46598" rIns="93196" bIns="46598"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1475"/>
            <a:ext cx="3038528" cy="466513"/>
          </a:xfrm>
          <a:prstGeom prst="rect">
            <a:avLst/>
          </a:prstGeom>
        </p:spPr>
        <p:txBody>
          <a:bodyPr vert="horz" lIns="93196" tIns="46598" rIns="93196" bIns="46598"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1837" y="8831475"/>
            <a:ext cx="3038528" cy="466513"/>
          </a:xfrm>
          <a:prstGeom prst="rect">
            <a:avLst/>
          </a:prstGeom>
        </p:spPr>
        <p:txBody>
          <a:bodyPr vert="horz" lIns="93196" tIns="46598" rIns="93196" bIns="46598"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dirty="0"/>
          </a:p>
        </p:txBody>
      </p:sp>
    </p:spTree>
    <p:extLst>
      <p:ext uri="{BB962C8B-B14F-4D97-AF65-F5344CB8AC3E}">
        <p14:creationId xmlns:p14="http://schemas.microsoft.com/office/powerpoint/2010/main" val="3179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10</a:t>
            </a:fld>
            <a:endParaRPr lang="en-US" noProof="0" dirty="0"/>
          </a:p>
        </p:txBody>
      </p:sp>
    </p:spTree>
    <p:extLst>
      <p:ext uri="{BB962C8B-B14F-4D97-AF65-F5344CB8AC3E}">
        <p14:creationId xmlns:p14="http://schemas.microsoft.com/office/powerpoint/2010/main" val="1793629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11</a:t>
            </a:fld>
            <a:endParaRPr lang="en-US" noProof="0" dirty="0"/>
          </a:p>
        </p:txBody>
      </p:sp>
    </p:spTree>
    <p:extLst>
      <p:ext uri="{BB962C8B-B14F-4D97-AF65-F5344CB8AC3E}">
        <p14:creationId xmlns:p14="http://schemas.microsoft.com/office/powerpoint/2010/main" val="348624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12</a:t>
            </a:fld>
            <a:endParaRPr lang="en-US" noProof="0" dirty="0"/>
          </a:p>
        </p:txBody>
      </p:sp>
    </p:spTree>
    <p:extLst>
      <p:ext uri="{BB962C8B-B14F-4D97-AF65-F5344CB8AC3E}">
        <p14:creationId xmlns:p14="http://schemas.microsoft.com/office/powerpoint/2010/main" val="3233371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13</a:t>
            </a:fld>
            <a:endParaRPr lang="en-US" noProof="0" dirty="0"/>
          </a:p>
        </p:txBody>
      </p:sp>
    </p:spTree>
    <p:extLst>
      <p:ext uri="{BB962C8B-B14F-4D97-AF65-F5344CB8AC3E}">
        <p14:creationId xmlns:p14="http://schemas.microsoft.com/office/powerpoint/2010/main" val="255125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14</a:t>
            </a:fld>
            <a:endParaRPr lang="en-US" noProof="0" dirty="0"/>
          </a:p>
        </p:txBody>
      </p:sp>
    </p:spTree>
    <p:extLst>
      <p:ext uri="{BB962C8B-B14F-4D97-AF65-F5344CB8AC3E}">
        <p14:creationId xmlns:p14="http://schemas.microsoft.com/office/powerpoint/2010/main" val="14317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15</a:t>
            </a:fld>
            <a:endParaRPr lang="en-US" noProof="0" dirty="0"/>
          </a:p>
        </p:txBody>
      </p:sp>
    </p:spTree>
    <p:extLst>
      <p:ext uri="{BB962C8B-B14F-4D97-AF65-F5344CB8AC3E}">
        <p14:creationId xmlns:p14="http://schemas.microsoft.com/office/powerpoint/2010/main" val="1733877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AD404-8E50-D45D-93A5-7C2C566ED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F5EC1-5D35-6802-7B37-0BCCA56005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EFEB383-2768-86F5-134F-6FA40A35D8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6ECE51-584E-237D-B9B3-615650D18DD7}"/>
              </a:ext>
            </a:extLst>
          </p:cNvPr>
          <p:cNvSpPr>
            <a:spLocks noGrp="1"/>
          </p:cNvSpPr>
          <p:nvPr>
            <p:ph type="sldNum" sz="quarter" idx="10"/>
          </p:nvPr>
        </p:nvSpPr>
        <p:spPr/>
        <p:txBody>
          <a:bodyPr/>
          <a:lstStyle/>
          <a:p>
            <a:fld id="{6336304E-FDE3-4B4F-A3B7-EBE87F3FA5E2}" type="slidenum">
              <a:rPr lang="en-US" smtClean="0"/>
              <a:t>16</a:t>
            </a:fld>
            <a:endParaRPr lang="en-US" dirty="0"/>
          </a:p>
        </p:txBody>
      </p:sp>
    </p:spTree>
    <p:extLst>
      <p:ext uri="{BB962C8B-B14F-4D97-AF65-F5344CB8AC3E}">
        <p14:creationId xmlns:p14="http://schemas.microsoft.com/office/powerpoint/2010/main" val="3520736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B440-87A6-02DA-F0FF-5031CC14B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A5315-C6A0-B9C2-3B07-56C03C450D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850710-16A4-DAF4-0E15-28D85339E6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D2BDB3-EB29-3495-AED7-2E973CC1334E}"/>
              </a:ext>
            </a:extLst>
          </p:cNvPr>
          <p:cNvSpPr>
            <a:spLocks noGrp="1"/>
          </p:cNvSpPr>
          <p:nvPr>
            <p:ph type="sldNum" sz="quarter" idx="10"/>
          </p:nvPr>
        </p:nvSpPr>
        <p:spPr/>
        <p:txBody>
          <a:bodyPr/>
          <a:lstStyle/>
          <a:p>
            <a:fld id="{6336304E-FDE3-4B4F-A3B7-EBE87F3FA5E2}" type="slidenum">
              <a:rPr lang="en-US" smtClean="0"/>
              <a:t>17</a:t>
            </a:fld>
            <a:endParaRPr lang="en-US" dirty="0"/>
          </a:p>
        </p:txBody>
      </p:sp>
    </p:spTree>
    <p:extLst>
      <p:ext uri="{BB962C8B-B14F-4D97-AF65-F5344CB8AC3E}">
        <p14:creationId xmlns:p14="http://schemas.microsoft.com/office/powerpoint/2010/main" val="765776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78D9B-A96F-2749-F899-7C2E0907F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86299-0232-39A1-CD38-840182E187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5290793-E65A-6F99-3807-D65480B0F1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573E04-BFAE-0B26-ABEB-C9A2700200F5}"/>
              </a:ext>
            </a:extLst>
          </p:cNvPr>
          <p:cNvSpPr>
            <a:spLocks noGrp="1"/>
          </p:cNvSpPr>
          <p:nvPr>
            <p:ph type="sldNum" sz="quarter" idx="10"/>
          </p:nvPr>
        </p:nvSpPr>
        <p:spPr/>
        <p:txBody>
          <a:bodyPr/>
          <a:lstStyle/>
          <a:p>
            <a:fld id="{6336304E-FDE3-4B4F-A3B7-EBE87F3FA5E2}" type="slidenum">
              <a:rPr lang="en-US" smtClean="0"/>
              <a:t>18</a:t>
            </a:fld>
            <a:endParaRPr lang="en-US" dirty="0"/>
          </a:p>
        </p:txBody>
      </p:sp>
    </p:spTree>
    <p:extLst>
      <p:ext uri="{BB962C8B-B14F-4D97-AF65-F5344CB8AC3E}">
        <p14:creationId xmlns:p14="http://schemas.microsoft.com/office/powerpoint/2010/main" val="3781867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0600C-2038-17B4-6A08-72BC69EFB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26AEB-69FA-AA76-CA21-F739740861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320D4E-B5B4-BB70-736A-D012ABA063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82004A-0F2A-CFA7-9A04-47A16ADE931F}"/>
              </a:ext>
            </a:extLst>
          </p:cNvPr>
          <p:cNvSpPr>
            <a:spLocks noGrp="1"/>
          </p:cNvSpPr>
          <p:nvPr>
            <p:ph type="sldNum" sz="quarter" idx="10"/>
          </p:nvPr>
        </p:nvSpPr>
        <p:spPr/>
        <p:txBody>
          <a:bodyPr/>
          <a:lstStyle/>
          <a:p>
            <a:fld id="{6336304E-FDE3-4B4F-A3B7-EBE87F3FA5E2}" type="slidenum">
              <a:rPr lang="en-US" smtClean="0"/>
              <a:t>19</a:t>
            </a:fld>
            <a:endParaRPr lang="en-US" dirty="0"/>
          </a:p>
        </p:txBody>
      </p:sp>
    </p:spTree>
    <p:extLst>
      <p:ext uri="{BB962C8B-B14F-4D97-AF65-F5344CB8AC3E}">
        <p14:creationId xmlns:p14="http://schemas.microsoft.com/office/powerpoint/2010/main" val="17149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68353-4D9A-61DB-7E56-08059B0CE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53275-37D3-2C85-B599-3B5C278F9A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24D67C6-900D-FC04-2208-82215D16B57A}"/>
              </a:ext>
            </a:extLst>
          </p:cNvPr>
          <p:cNvSpPr>
            <a:spLocks noGrp="1"/>
          </p:cNvSpPr>
          <p:nvPr>
            <p:ph type="body" idx="1"/>
          </p:nvPr>
        </p:nvSpPr>
        <p:spPr/>
        <p:txBody>
          <a:bodyPr/>
          <a:lstStyle/>
          <a:p>
            <a:r>
              <a:rPr lang="en-US" dirty="0"/>
              <a:t>Texas state law regarding municipal comprehensive plans is primarily governed by Chapter 213 of the Texas Local Government Code, which outlines the permissive and flexible nature of comprehensive planning within the state. A key aspect of this legislation is that municipalities are not mandated to adopt a comprehensive plan; instead, the statute explicitly states that a city may adopt such a plan for long-range development, giving municipalities broad discretion in determining whether comprehensive planning aligns with their local governance objectives. </a:t>
            </a:r>
          </a:p>
          <a:p>
            <a:r>
              <a:rPr lang="en-US" dirty="0"/>
              <a:t>The content and structure of the plan are likewise determined by each city, allowing for a tailored approach that may include elements such as land use policies, transportation frameworks, public facility planning, and other components relevant to guiding community growth. This flexibility extends to the option of creating either a single unified plan or a collection of coordinated plans that address different geographic areas or thematic subjects within the city. </a:t>
            </a:r>
          </a:p>
          <a:p>
            <a:r>
              <a:rPr lang="en-US" dirty="0"/>
              <a:t>Another central provision of the chapter is the requirement that adoption or amendment of a comprehensive plan occur through an ordinance, accompanied by at least one public hearing and review by the municipality’s planning commission or department if one exists. This ensures transparency and encourages public participation in shaping long-term development strategies, although the law does not prescribe additional procedural obligations unless a municipality chooses to implement them. </a:t>
            </a:r>
          </a:p>
          <a:p>
            <a:r>
              <a:rPr lang="en-US" dirty="0"/>
              <a:t>Importantly, the statute clarifies that a comprehensive plan serves as a policy guide rather than a regulatory instrument and therefore does not constitute zoning. Future land use maps must include clear labeling to distinguish the guidance of the plan from enforceable zoning regulations. </a:t>
            </a:r>
          </a:p>
          <a:p>
            <a:r>
              <a:rPr lang="en-US" dirty="0"/>
              <a:t>Finally, while zoning regulations under Chapter 211 must be adopted in accordance with a comprehensive plan, Texas courts have consistently interpreted this as requiring only general alignment rather than strict consistency, allowing cities to enforce zoning ordinances regardless of the existence or specificity of a comprehensive plan. This nuanced relationship between planning and zoning underscores the high degree of local control inherent in Texas land use law.</a:t>
            </a:r>
          </a:p>
          <a:p>
            <a:endParaRPr lang="en-US" dirty="0"/>
          </a:p>
        </p:txBody>
      </p:sp>
      <p:sp>
        <p:nvSpPr>
          <p:cNvPr id="4" name="Slide Number Placeholder 3">
            <a:extLst>
              <a:ext uri="{FF2B5EF4-FFF2-40B4-BE49-F238E27FC236}">
                <a16:creationId xmlns:a16="http://schemas.microsoft.com/office/drawing/2014/main" id="{1E2492BE-3177-8528-8E97-CD231E3B8706}"/>
              </a:ext>
            </a:extLst>
          </p:cNvPr>
          <p:cNvSpPr>
            <a:spLocks noGrp="1"/>
          </p:cNvSpPr>
          <p:nvPr>
            <p:ph type="sldNum" sz="quarter" idx="10"/>
          </p:nvPr>
        </p:nvSpPr>
        <p:spPr/>
        <p:txBody>
          <a:bodyPr/>
          <a:lstStyle/>
          <a:p>
            <a:fld id="{6336304E-FDE3-4B4F-A3B7-EBE87F3FA5E2}" type="slidenum">
              <a:rPr lang="en-US" smtClean="0"/>
              <a:t>2</a:t>
            </a:fld>
            <a:endParaRPr lang="en-US" dirty="0"/>
          </a:p>
        </p:txBody>
      </p:sp>
    </p:spTree>
    <p:extLst>
      <p:ext uri="{BB962C8B-B14F-4D97-AF65-F5344CB8AC3E}">
        <p14:creationId xmlns:p14="http://schemas.microsoft.com/office/powerpoint/2010/main" val="17155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D9065-069E-7597-AF00-4DC40520F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9CE33-31CC-BEA5-9BE3-CB889C8FA0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BA8B5C-5CEF-06A8-1938-18669F6789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06841-075C-3368-DEB8-5AE7E573FB54}"/>
              </a:ext>
            </a:extLst>
          </p:cNvPr>
          <p:cNvSpPr>
            <a:spLocks noGrp="1"/>
          </p:cNvSpPr>
          <p:nvPr>
            <p:ph type="sldNum" sz="quarter" idx="10"/>
          </p:nvPr>
        </p:nvSpPr>
        <p:spPr/>
        <p:txBody>
          <a:bodyPr/>
          <a:lstStyle/>
          <a:p>
            <a:fld id="{6336304E-FDE3-4B4F-A3B7-EBE87F3FA5E2}" type="slidenum">
              <a:rPr lang="en-US" smtClean="0"/>
              <a:t>20</a:t>
            </a:fld>
            <a:endParaRPr lang="en-US" dirty="0"/>
          </a:p>
        </p:txBody>
      </p:sp>
    </p:spTree>
    <p:extLst>
      <p:ext uri="{BB962C8B-B14F-4D97-AF65-F5344CB8AC3E}">
        <p14:creationId xmlns:p14="http://schemas.microsoft.com/office/powerpoint/2010/main" val="3167812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A44A8-B869-1668-A61D-5010EDA22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EF790-C9F5-3A6E-B290-47F9AB3F50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3FA6EB-D130-4CDF-3AE5-E875AE0AE1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52F066-02FA-8B6B-6815-ED12E966BEB4}"/>
              </a:ext>
            </a:extLst>
          </p:cNvPr>
          <p:cNvSpPr>
            <a:spLocks noGrp="1"/>
          </p:cNvSpPr>
          <p:nvPr>
            <p:ph type="sldNum" sz="quarter" idx="10"/>
          </p:nvPr>
        </p:nvSpPr>
        <p:spPr/>
        <p:txBody>
          <a:bodyPr/>
          <a:lstStyle/>
          <a:p>
            <a:fld id="{6336304E-FDE3-4B4F-A3B7-EBE87F3FA5E2}" type="slidenum">
              <a:rPr lang="en-US" smtClean="0"/>
              <a:t>21</a:t>
            </a:fld>
            <a:endParaRPr lang="en-US" dirty="0"/>
          </a:p>
        </p:txBody>
      </p:sp>
    </p:spTree>
    <p:extLst>
      <p:ext uri="{BB962C8B-B14F-4D97-AF65-F5344CB8AC3E}">
        <p14:creationId xmlns:p14="http://schemas.microsoft.com/office/powerpoint/2010/main" val="2745742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22</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EEF85-85E4-C70A-EA00-A8F2CF0DA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D3444-A7E1-0B10-B57A-E634B25B74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E8C11D-E5D7-2C73-17F3-FFBFA36E9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B05FDC-92F2-C15C-4E0E-C99696C95BD5}"/>
              </a:ext>
            </a:extLst>
          </p:cNvPr>
          <p:cNvSpPr>
            <a:spLocks noGrp="1"/>
          </p:cNvSpPr>
          <p:nvPr>
            <p:ph type="sldNum" sz="quarter" idx="10"/>
          </p:nvPr>
        </p:nvSpPr>
        <p:spPr/>
        <p:txBody>
          <a:bodyPr/>
          <a:lstStyle/>
          <a:p>
            <a:fld id="{6336304E-FDE3-4B4F-A3B7-EBE87F3FA5E2}" type="slidenum">
              <a:rPr lang="en-US" smtClean="0"/>
              <a:t>3</a:t>
            </a:fld>
            <a:endParaRPr lang="en-US" dirty="0"/>
          </a:p>
        </p:txBody>
      </p:sp>
    </p:spTree>
    <p:extLst>
      <p:ext uri="{BB962C8B-B14F-4D97-AF65-F5344CB8AC3E}">
        <p14:creationId xmlns:p14="http://schemas.microsoft.com/office/powerpoint/2010/main" val="391575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4</a:t>
            </a:fld>
            <a:endParaRPr lang="en-US" noProof="0" dirty="0"/>
          </a:p>
        </p:txBody>
      </p:sp>
    </p:spTree>
    <p:extLst>
      <p:ext uri="{BB962C8B-B14F-4D97-AF65-F5344CB8AC3E}">
        <p14:creationId xmlns:p14="http://schemas.microsoft.com/office/powerpoint/2010/main" val="311915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5</a:t>
            </a:fld>
            <a:endParaRPr lang="en-US" noProof="0" dirty="0"/>
          </a:p>
        </p:txBody>
      </p:sp>
    </p:spTree>
    <p:extLst>
      <p:ext uri="{BB962C8B-B14F-4D97-AF65-F5344CB8AC3E}">
        <p14:creationId xmlns:p14="http://schemas.microsoft.com/office/powerpoint/2010/main" val="3659664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6</a:t>
            </a:fld>
            <a:endParaRPr lang="en-US" noProof="0" dirty="0"/>
          </a:p>
        </p:txBody>
      </p:sp>
    </p:spTree>
    <p:extLst>
      <p:ext uri="{BB962C8B-B14F-4D97-AF65-F5344CB8AC3E}">
        <p14:creationId xmlns:p14="http://schemas.microsoft.com/office/powerpoint/2010/main" val="125219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7</a:t>
            </a:fld>
            <a:endParaRPr lang="en-US" noProof="0" dirty="0"/>
          </a:p>
        </p:txBody>
      </p:sp>
    </p:spTree>
    <p:extLst>
      <p:ext uri="{BB962C8B-B14F-4D97-AF65-F5344CB8AC3E}">
        <p14:creationId xmlns:p14="http://schemas.microsoft.com/office/powerpoint/2010/main" val="109987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8</a:t>
            </a:fld>
            <a:endParaRPr lang="en-US" noProof="0" dirty="0"/>
          </a:p>
        </p:txBody>
      </p:sp>
    </p:spTree>
    <p:extLst>
      <p:ext uri="{BB962C8B-B14F-4D97-AF65-F5344CB8AC3E}">
        <p14:creationId xmlns:p14="http://schemas.microsoft.com/office/powerpoint/2010/main" val="238904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B84F0-C5F1-0D86-65AD-46735629E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97F14-8177-EBF4-A1E6-4A2C4850D1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8B3610-6C50-D2B8-44D8-6E9BC5EFA9E0}"/>
              </a:ext>
            </a:extLst>
          </p:cNvPr>
          <p:cNvSpPr>
            <a:spLocks noGrp="1"/>
          </p:cNvSpPr>
          <p:nvPr>
            <p:ph type="body" idx="1"/>
          </p:nvPr>
        </p:nvSpPr>
        <p:spPr/>
        <p:txBody>
          <a:bodyPr/>
          <a:lstStyle/>
          <a:p>
            <a:r>
              <a:rPr lang="en-US" dirty="0"/>
              <a:t>In Lake Dallas, the Future Land Use Map is a policy guide—not a zoning regulation. The zoning ordinance does not require strict consistency with the map, and zoning decisions are made legislatively based on multiple factors and public input.</a:t>
            </a:r>
          </a:p>
        </p:txBody>
      </p:sp>
      <p:sp>
        <p:nvSpPr>
          <p:cNvPr id="4" name="Slide Number Placeholder 3">
            <a:extLst>
              <a:ext uri="{FF2B5EF4-FFF2-40B4-BE49-F238E27FC236}">
                <a16:creationId xmlns:a16="http://schemas.microsoft.com/office/drawing/2014/main" id="{3DAAC568-8A00-A7DD-8225-0657B163EA7E}"/>
              </a:ext>
            </a:extLst>
          </p:cNvPr>
          <p:cNvSpPr>
            <a:spLocks noGrp="1"/>
          </p:cNvSpPr>
          <p:nvPr>
            <p:ph type="sldNum" sz="quarter" idx="10"/>
          </p:nvPr>
        </p:nvSpPr>
        <p:spPr/>
        <p:txBody>
          <a:bodyPr/>
          <a:lstStyle/>
          <a:p>
            <a:fld id="{6336304E-FDE3-4B4F-A3B7-EBE87F3FA5E2}" type="slidenum">
              <a:rPr lang="en-US" smtClean="0"/>
              <a:t>9</a:t>
            </a:fld>
            <a:endParaRPr lang="en-US" dirty="0"/>
          </a:p>
        </p:txBody>
      </p:sp>
    </p:spTree>
    <p:extLst>
      <p:ext uri="{BB962C8B-B14F-4D97-AF65-F5344CB8AC3E}">
        <p14:creationId xmlns:p14="http://schemas.microsoft.com/office/powerpoint/2010/main" val="1813479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3273136"/>
            <a:ext cx="5143500" cy="990960"/>
          </a:xfrm>
        </p:spPr>
        <p:txBody>
          <a:bodyPr anchor="b">
            <a:noAutofit/>
          </a:bodyPr>
          <a:lstStyle>
            <a:lvl1pPr algn="ctr">
              <a:defRPr sz="3600" b="1" cap="all" baseline="0">
                <a:solidFill>
                  <a:schemeClr val="accent1"/>
                </a:solidFill>
                <a:latin typeface="+mj-lt"/>
              </a:defRPr>
            </a:lvl1pPr>
          </a:lstStyle>
          <a:p>
            <a:r>
              <a:rPr lang="en-US" noProof="0" dirty="0"/>
              <a:t>FY 23 Budget kickoff</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pic>
        <p:nvPicPr>
          <p:cNvPr id="4" name="Picture 3">
            <a:extLst>
              <a:ext uri="{FF2B5EF4-FFF2-40B4-BE49-F238E27FC236}">
                <a16:creationId xmlns:a16="http://schemas.microsoft.com/office/drawing/2014/main" id="{FC4EB3F1-C838-A763-667D-590F97C80B32}"/>
              </a:ext>
            </a:extLst>
          </p:cNvPr>
          <p:cNvPicPr>
            <a:picLocks noChangeAspect="1"/>
          </p:cNvPicPr>
          <p:nvPr userDrawn="1"/>
        </p:nvPicPr>
        <p:blipFill>
          <a:blip r:embed="rId6"/>
          <a:stretch>
            <a:fillRect/>
          </a:stretch>
        </p:blipFill>
        <p:spPr>
          <a:xfrm>
            <a:off x="10407189" y="6034206"/>
            <a:ext cx="1560711" cy="634039"/>
          </a:xfrm>
          <a:prstGeom prst="rect">
            <a:avLst/>
          </a:prstGeom>
        </p:spPr>
      </p:pic>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7360297" y="41954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E75583-B84C-99FC-1207-419768A29F2E}"/>
              </a:ext>
            </a:extLst>
          </p:cNvPr>
          <p:cNvPicPr>
            <a:picLocks noChangeAspect="1"/>
          </p:cNvPicPr>
          <p:nvPr userDrawn="1"/>
        </p:nvPicPr>
        <p:blipFill>
          <a:blip r:embed="rId2"/>
          <a:stretch>
            <a:fillRect/>
          </a:stretch>
        </p:blipFill>
        <p:spPr>
          <a:xfrm>
            <a:off x="9892633" y="282256"/>
            <a:ext cx="1560711" cy="634039"/>
          </a:xfrm>
          <a:prstGeom prst="rect">
            <a:avLst/>
          </a:prstGeom>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32188A8-F19C-94C0-94E9-169ADCD7686C}"/>
              </a:ext>
            </a:extLst>
          </p:cNvPr>
          <p:cNvPicPr>
            <a:picLocks noChangeAspect="1"/>
          </p:cNvPicPr>
          <p:nvPr userDrawn="1"/>
        </p:nvPicPr>
        <p:blipFill>
          <a:blip r:embed="rId2"/>
          <a:stretch>
            <a:fillRect/>
          </a:stretch>
        </p:blipFill>
        <p:spPr>
          <a:xfrm>
            <a:off x="9926439" y="391273"/>
            <a:ext cx="1560711" cy="634039"/>
          </a:xfrm>
          <a:prstGeom prst="rect">
            <a:avLst/>
          </a:prstGeom>
        </p:spPr>
      </p:pic>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5" name="Picture 4">
            <a:extLst>
              <a:ext uri="{FF2B5EF4-FFF2-40B4-BE49-F238E27FC236}">
                <a16:creationId xmlns:a16="http://schemas.microsoft.com/office/drawing/2014/main" id="{B6E9B93D-6D26-19FF-6CD0-F909FCCC873E}"/>
              </a:ext>
            </a:extLst>
          </p:cNvPr>
          <p:cNvPicPr>
            <a:picLocks noChangeAspect="1"/>
          </p:cNvPicPr>
          <p:nvPr userDrawn="1"/>
        </p:nvPicPr>
        <p:blipFill>
          <a:blip r:embed="rId2"/>
          <a:stretch>
            <a:fillRect/>
          </a:stretch>
        </p:blipFill>
        <p:spPr>
          <a:xfrm>
            <a:off x="368295" y="5915383"/>
            <a:ext cx="1560711" cy="634039"/>
          </a:xfrm>
          <a:prstGeom prst="rect">
            <a:avLst/>
          </a:prstGeom>
        </p:spPr>
      </p:pic>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a:extLst>
              <a:ext uri="{FF2B5EF4-FFF2-40B4-BE49-F238E27FC236}">
                <a16:creationId xmlns:a16="http://schemas.microsoft.com/office/drawing/2014/main" id="{3A003D53-0222-CD51-56D3-93B72AE1410A}"/>
              </a:ext>
            </a:extLst>
          </p:cNvPr>
          <p:cNvPicPr>
            <a:picLocks noChangeAspect="1"/>
          </p:cNvPicPr>
          <p:nvPr userDrawn="1"/>
        </p:nvPicPr>
        <p:blipFill>
          <a:blip r:embed="rId2"/>
          <a:stretch>
            <a:fillRect/>
          </a:stretch>
        </p:blipFill>
        <p:spPr>
          <a:xfrm>
            <a:off x="213845" y="6092377"/>
            <a:ext cx="1560711" cy="634039"/>
          </a:xfrm>
          <a:prstGeom prst="rect">
            <a:avLst/>
          </a:prstGeom>
        </p:spPr>
      </p:pic>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a:extLst>
              <a:ext uri="{FF2B5EF4-FFF2-40B4-BE49-F238E27FC236}">
                <a16:creationId xmlns:a16="http://schemas.microsoft.com/office/drawing/2014/main" id="{D7290155-F62F-CB9E-3428-A23810321A2D}"/>
              </a:ext>
            </a:extLst>
          </p:cNvPr>
          <p:cNvPicPr>
            <a:picLocks noChangeAspect="1"/>
          </p:cNvPicPr>
          <p:nvPr userDrawn="1"/>
        </p:nvPicPr>
        <p:blipFill>
          <a:blip r:embed="rId2"/>
          <a:stretch>
            <a:fillRect/>
          </a:stretch>
        </p:blipFill>
        <p:spPr>
          <a:xfrm>
            <a:off x="364891" y="6138719"/>
            <a:ext cx="1560711" cy="634039"/>
          </a:xfrm>
          <a:prstGeom prst="rect">
            <a:avLst/>
          </a:prstGeom>
        </p:spPr>
      </p:pic>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 name="Picture 1">
            <a:extLst>
              <a:ext uri="{FF2B5EF4-FFF2-40B4-BE49-F238E27FC236}">
                <a16:creationId xmlns:a16="http://schemas.microsoft.com/office/drawing/2014/main" id="{A0878C58-3A33-057D-798E-43CE58309BAF}"/>
              </a:ext>
            </a:extLst>
          </p:cNvPr>
          <p:cNvPicPr>
            <a:picLocks noChangeAspect="1"/>
          </p:cNvPicPr>
          <p:nvPr userDrawn="1"/>
        </p:nvPicPr>
        <p:blipFill>
          <a:blip r:embed="rId2"/>
          <a:stretch>
            <a:fillRect/>
          </a:stretch>
        </p:blipFill>
        <p:spPr>
          <a:xfrm>
            <a:off x="213845" y="6138719"/>
            <a:ext cx="1560711" cy="634039"/>
          </a:xfrm>
          <a:prstGeom prst="rect">
            <a:avLst/>
          </a:prstGeom>
        </p:spPr>
      </p:pic>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2" name="Picture 1">
            <a:extLst>
              <a:ext uri="{FF2B5EF4-FFF2-40B4-BE49-F238E27FC236}">
                <a16:creationId xmlns:a16="http://schemas.microsoft.com/office/drawing/2014/main" id="{D366120B-0E0B-3CD8-F667-56C5AEFB85BF}"/>
              </a:ext>
            </a:extLst>
          </p:cNvPr>
          <p:cNvPicPr>
            <a:picLocks noChangeAspect="1"/>
          </p:cNvPicPr>
          <p:nvPr userDrawn="1"/>
        </p:nvPicPr>
        <p:blipFill>
          <a:blip r:embed="rId2"/>
          <a:stretch>
            <a:fillRect/>
          </a:stretch>
        </p:blipFill>
        <p:spPr>
          <a:xfrm>
            <a:off x="359180" y="6000653"/>
            <a:ext cx="1560711" cy="634039"/>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a:extLst>
              <a:ext uri="{FF2B5EF4-FFF2-40B4-BE49-F238E27FC236}">
                <a16:creationId xmlns:a16="http://schemas.microsoft.com/office/drawing/2014/main" id="{50761209-872C-AF6D-98BF-BF69974E9469}"/>
              </a:ext>
            </a:extLst>
          </p:cNvPr>
          <p:cNvPicPr>
            <a:picLocks noChangeAspect="1"/>
          </p:cNvPicPr>
          <p:nvPr userDrawn="1"/>
        </p:nvPicPr>
        <p:blipFill>
          <a:blip r:embed="rId2"/>
          <a:stretch>
            <a:fillRect/>
          </a:stretch>
        </p:blipFill>
        <p:spPr>
          <a:xfrm>
            <a:off x="275092" y="6009067"/>
            <a:ext cx="1560711" cy="634039"/>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168552"/>
            <a:ext cx="121920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dirty="0"/>
              <a:t>Click icon to add picture</a:t>
            </a:r>
          </a:p>
        </p:txBody>
      </p:sp>
      <p:pic>
        <p:nvPicPr>
          <p:cNvPr id="4" name="Picture 3">
            <a:extLst>
              <a:ext uri="{FF2B5EF4-FFF2-40B4-BE49-F238E27FC236}">
                <a16:creationId xmlns:a16="http://schemas.microsoft.com/office/drawing/2014/main" id="{1C2D1CB5-8E27-E552-9048-1DF7FD711E73}"/>
              </a:ext>
            </a:extLst>
          </p:cNvPr>
          <p:cNvPicPr>
            <a:picLocks noChangeAspect="1"/>
          </p:cNvPicPr>
          <p:nvPr userDrawn="1"/>
        </p:nvPicPr>
        <p:blipFill>
          <a:blip r:embed="rId2"/>
          <a:stretch>
            <a:fillRect/>
          </a:stretch>
        </p:blipFill>
        <p:spPr>
          <a:xfrm>
            <a:off x="348024" y="6010507"/>
            <a:ext cx="1558903" cy="632599"/>
          </a:xfrm>
          <a:prstGeom prst="rect">
            <a:avLst/>
          </a:prstGeom>
        </p:spPr>
      </p:pic>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pic>
        <p:nvPicPr>
          <p:cNvPr id="2" name="Picture 1">
            <a:extLst>
              <a:ext uri="{FF2B5EF4-FFF2-40B4-BE49-F238E27FC236}">
                <a16:creationId xmlns:a16="http://schemas.microsoft.com/office/drawing/2014/main" id="{BF76E8F8-6777-2CEF-1D54-12660ED92891}"/>
              </a:ext>
            </a:extLst>
          </p:cNvPr>
          <p:cNvPicPr>
            <a:picLocks noChangeAspect="1"/>
          </p:cNvPicPr>
          <p:nvPr userDrawn="1"/>
        </p:nvPicPr>
        <p:blipFill>
          <a:blip r:embed="rId2"/>
          <a:stretch>
            <a:fillRect/>
          </a:stretch>
        </p:blipFill>
        <p:spPr>
          <a:xfrm>
            <a:off x="364891" y="6055409"/>
            <a:ext cx="1560711" cy="634039"/>
          </a:xfrm>
          <a:prstGeom prst="rect">
            <a:avLst/>
          </a:prstGeom>
        </p:spPr>
      </p:pic>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6944452" y="196003"/>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944452" y="1700397"/>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333359" y="9123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213845" y="619524"/>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15938" y="936698"/>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pic>
        <p:nvPicPr>
          <p:cNvPr id="5" name="Picture 4">
            <a:extLst>
              <a:ext uri="{FF2B5EF4-FFF2-40B4-BE49-F238E27FC236}">
                <a16:creationId xmlns:a16="http://schemas.microsoft.com/office/drawing/2014/main" id="{4F93E740-3E88-82CF-B8BC-5819CD352943}"/>
              </a:ext>
            </a:extLst>
          </p:cNvPr>
          <p:cNvPicPr>
            <a:picLocks noChangeAspect="1"/>
          </p:cNvPicPr>
          <p:nvPr userDrawn="1"/>
        </p:nvPicPr>
        <p:blipFill>
          <a:blip r:embed="rId2"/>
          <a:stretch>
            <a:fillRect/>
          </a:stretch>
        </p:blipFill>
        <p:spPr>
          <a:xfrm>
            <a:off x="213845" y="6138719"/>
            <a:ext cx="1560711" cy="634039"/>
          </a:xfrm>
          <a:prstGeom prst="rect">
            <a:avLst/>
          </a:prstGeom>
        </p:spPr>
      </p:pic>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95250" y="1630017"/>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pic>
        <p:nvPicPr>
          <p:cNvPr id="5" name="Picture 4">
            <a:extLst>
              <a:ext uri="{FF2B5EF4-FFF2-40B4-BE49-F238E27FC236}">
                <a16:creationId xmlns:a16="http://schemas.microsoft.com/office/drawing/2014/main" id="{0BDE27AE-E2DC-BAA6-3C51-58671760DEA2}"/>
              </a:ext>
            </a:extLst>
          </p:cNvPr>
          <p:cNvPicPr>
            <a:picLocks noChangeAspect="1"/>
          </p:cNvPicPr>
          <p:nvPr userDrawn="1"/>
        </p:nvPicPr>
        <p:blipFill>
          <a:blip r:embed="rId2"/>
          <a:stretch>
            <a:fillRect/>
          </a:stretch>
        </p:blipFill>
        <p:spPr>
          <a:xfrm>
            <a:off x="219126" y="6003235"/>
            <a:ext cx="1560711" cy="634039"/>
          </a:xfrm>
          <a:prstGeom prst="rect">
            <a:avLst/>
          </a:prstGeom>
        </p:spPr>
      </p:pic>
      <p:sp>
        <p:nvSpPr>
          <p:cNvPr id="24" name="Oval 23">
            <a:extLst>
              <a:ext uri="{FF2B5EF4-FFF2-40B4-BE49-F238E27FC236}">
                <a16:creationId xmlns:a16="http://schemas.microsoft.com/office/drawing/2014/main" id="{A6B3C6AD-88C6-BB01-2083-2D3A89641E86}"/>
              </a:ext>
            </a:extLst>
          </p:cNvPr>
          <p:cNvSpPr>
            <a:spLocks noChangeAspect="1"/>
          </p:cNvSpPr>
          <p:nvPr userDrawn="1"/>
        </p:nvSpPr>
        <p:spPr>
          <a:xfrm>
            <a:off x="1369670" y="176376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534286" y="197723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pic>
        <p:nvPicPr>
          <p:cNvPr id="5" name="Picture 4">
            <a:extLst>
              <a:ext uri="{FF2B5EF4-FFF2-40B4-BE49-F238E27FC236}">
                <a16:creationId xmlns:a16="http://schemas.microsoft.com/office/drawing/2014/main" id="{60DDD661-481A-563E-2F8B-27AD490A949C}"/>
              </a:ext>
            </a:extLst>
          </p:cNvPr>
          <p:cNvPicPr>
            <a:picLocks noChangeAspect="1"/>
          </p:cNvPicPr>
          <p:nvPr userDrawn="1"/>
        </p:nvPicPr>
        <p:blipFill>
          <a:blip r:embed="rId2"/>
          <a:stretch>
            <a:fillRect/>
          </a:stretch>
        </p:blipFill>
        <p:spPr>
          <a:xfrm>
            <a:off x="540280" y="5977340"/>
            <a:ext cx="1560711" cy="634039"/>
          </a:xfrm>
          <a:prstGeom prst="rect">
            <a:avLst/>
          </a:prstGeom>
        </p:spPr>
      </p:pic>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2066924" y="4700662"/>
            <a:ext cx="7543800" cy="9993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2" name="Picture 1">
            <a:extLst>
              <a:ext uri="{FF2B5EF4-FFF2-40B4-BE49-F238E27FC236}">
                <a16:creationId xmlns:a16="http://schemas.microsoft.com/office/drawing/2014/main" id="{72D755C8-9AAB-432C-7E0F-4B07BE45CDE7}"/>
              </a:ext>
            </a:extLst>
          </p:cNvPr>
          <p:cNvPicPr>
            <a:picLocks noChangeAspect="1"/>
          </p:cNvPicPr>
          <p:nvPr userDrawn="1"/>
        </p:nvPicPr>
        <p:blipFill>
          <a:blip r:embed="rId2"/>
          <a:stretch>
            <a:fillRect/>
          </a:stretch>
        </p:blipFill>
        <p:spPr>
          <a:xfrm>
            <a:off x="213845" y="5977340"/>
            <a:ext cx="1560711" cy="634039"/>
          </a:xfrm>
          <a:prstGeom prst="rect">
            <a:avLst/>
          </a:prstGeom>
        </p:spPr>
      </p:pic>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2" name="Picture 1">
            <a:extLst>
              <a:ext uri="{FF2B5EF4-FFF2-40B4-BE49-F238E27FC236}">
                <a16:creationId xmlns:a16="http://schemas.microsoft.com/office/drawing/2014/main" id="{8E72C139-A1EF-641B-66AB-DDFE3C685CAC}"/>
              </a:ext>
            </a:extLst>
          </p:cNvPr>
          <p:cNvPicPr>
            <a:picLocks noChangeAspect="1"/>
          </p:cNvPicPr>
          <p:nvPr userDrawn="1"/>
        </p:nvPicPr>
        <p:blipFill>
          <a:blip r:embed="rId2"/>
          <a:stretch>
            <a:fillRect/>
          </a:stretch>
        </p:blipFill>
        <p:spPr>
          <a:xfrm>
            <a:off x="323282" y="5977340"/>
            <a:ext cx="1560711" cy="634039"/>
          </a:xfrm>
          <a:prstGeom prst="rect">
            <a:avLst/>
          </a:prstGeom>
        </p:spPr>
      </p:pic>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t>Credit: APA and NTCOG</a:t>
            </a:r>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12.png"/><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a:extLst>
              <a:ext uri="{FF2B5EF4-FFF2-40B4-BE49-F238E27FC236}">
                <a16:creationId xmlns:a16="http://schemas.microsoft.com/office/drawing/2014/main" id="{333C4A74-8FC3-E131-93C7-6A6346F55502}"/>
              </a:ext>
            </a:extLst>
          </p:cNvPr>
          <p:cNvSpPr/>
          <p:nvPr/>
        </p:nvSpPr>
        <p:spPr>
          <a:xfrm>
            <a:off x="1009650" y="828675"/>
            <a:ext cx="4371975" cy="3924300"/>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5942435" y="4466345"/>
            <a:ext cx="5915025" cy="730321"/>
          </a:xfrm>
        </p:spPr>
        <p:txBody>
          <a:bodyPr/>
          <a:lstStyle/>
          <a:p>
            <a:pPr algn="ctr"/>
            <a:r>
              <a:rPr lang="en-US" sz="3600" dirty="0"/>
              <a:t>Comprehensive plan Review  </a:t>
            </a:r>
            <a:br>
              <a:rPr lang="en-US" sz="3600" dirty="0"/>
            </a:br>
            <a:r>
              <a:rPr lang="en-US" sz="3600" dirty="0"/>
              <a:t>02/12/2026</a:t>
            </a:r>
          </a:p>
        </p:txBody>
      </p:sp>
      <p:pic>
        <p:nvPicPr>
          <p:cNvPr id="7" name="Picture 6">
            <a:extLst>
              <a:ext uri="{FF2B5EF4-FFF2-40B4-BE49-F238E27FC236}">
                <a16:creationId xmlns:a16="http://schemas.microsoft.com/office/drawing/2014/main" id="{0774E0CF-AB47-F1D7-5AD0-27BE876C562C}"/>
              </a:ext>
            </a:extLst>
          </p:cNvPr>
          <p:cNvPicPr>
            <a:picLocks noChangeAspect="1"/>
          </p:cNvPicPr>
          <p:nvPr/>
        </p:nvPicPr>
        <p:blipFill>
          <a:blip r:embed="rId3"/>
          <a:stretch>
            <a:fillRect/>
          </a:stretch>
        </p:blipFill>
        <p:spPr>
          <a:xfrm>
            <a:off x="1530371" y="1719357"/>
            <a:ext cx="3458908" cy="1588619"/>
          </a:xfrm>
          <a:prstGeom prst="rect">
            <a:avLst/>
          </a:prstGeom>
        </p:spPr>
      </p:pic>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3C8DD8-7868-DFE7-34C8-8643F06B9FCD}"/>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sp>
        <p:nvSpPr>
          <p:cNvPr id="3" name="Content Placeholder 2">
            <a:extLst>
              <a:ext uri="{FF2B5EF4-FFF2-40B4-BE49-F238E27FC236}">
                <a16:creationId xmlns:a16="http://schemas.microsoft.com/office/drawing/2014/main" id="{6008DF8D-2761-3B84-8F01-CB5EE2ABC572}"/>
              </a:ext>
            </a:extLst>
          </p:cNvPr>
          <p:cNvSpPr>
            <a:spLocks noGrp="1"/>
          </p:cNvSpPr>
          <p:nvPr>
            <p:ph idx="1"/>
          </p:nvPr>
        </p:nvSpPr>
        <p:spPr>
          <a:xfrm>
            <a:off x="240166" y="7166883"/>
            <a:ext cx="10837862" cy="4351338"/>
          </a:xfrm>
        </p:spPr>
        <p:txBody>
          <a:bodyPr/>
          <a:lstStyle/>
          <a:p>
            <a:r>
              <a:rPr lang="en-US" dirty="0"/>
              <a:t>Add </a:t>
            </a:r>
            <a:r>
              <a:rPr lang="en-US" dirty="0" err="1"/>
              <a:t>thoroughfar</a:t>
            </a:r>
            <a:r>
              <a:rPr lang="en-US" dirty="0"/>
              <a:t> map </a:t>
            </a:r>
          </a:p>
          <a:p>
            <a:r>
              <a:rPr lang="en-US" dirty="0"/>
              <a:t>Sidewalks</a:t>
            </a:r>
          </a:p>
          <a:p>
            <a:r>
              <a:rPr lang="en-US" dirty="0"/>
              <a:t>Add overall objective of what they are trying to do </a:t>
            </a:r>
          </a:p>
          <a:p>
            <a:r>
              <a:rPr lang="en-US" dirty="0"/>
              <a:t>How they identified the different street types </a:t>
            </a:r>
          </a:p>
          <a:p>
            <a:r>
              <a:rPr lang="en-US" dirty="0"/>
              <a:t>Reference engineering design manual are rules and regulations that are utilized with the visions and goals of the comp plan </a:t>
            </a:r>
          </a:p>
          <a:p>
            <a:endParaRPr lang="en-US" dirty="0"/>
          </a:p>
        </p:txBody>
      </p:sp>
      <p:sp>
        <p:nvSpPr>
          <p:cNvPr id="4" name="Title 3">
            <a:extLst>
              <a:ext uri="{FF2B5EF4-FFF2-40B4-BE49-F238E27FC236}">
                <a16:creationId xmlns:a16="http://schemas.microsoft.com/office/drawing/2014/main" id="{582807AE-CCB9-F950-AF6B-D2424A087740}"/>
              </a:ext>
            </a:extLst>
          </p:cNvPr>
          <p:cNvSpPr>
            <a:spLocks noGrp="1"/>
          </p:cNvSpPr>
          <p:nvPr>
            <p:ph type="title"/>
          </p:nvPr>
        </p:nvSpPr>
        <p:spPr>
          <a:xfrm>
            <a:off x="240166" y="174697"/>
            <a:ext cx="11150600" cy="554900"/>
          </a:xfrm>
        </p:spPr>
        <p:txBody>
          <a:bodyPr/>
          <a:lstStyle/>
          <a:p>
            <a:r>
              <a:rPr lang="en-US" dirty="0"/>
              <a:t>Mobility </a:t>
            </a:r>
          </a:p>
        </p:txBody>
      </p:sp>
      <p:pic>
        <p:nvPicPr>
          <p:cNvPr id="9" name="Picture 8">
            <a:extLst>
              <a:ext uri="{FF2B5EF4-FFF2-40B4-BE49-F238E27FC236}">
                <a16:creationId xmlns:a16="http://schemas.microsoft.com/office/drawing/2014/main" id="{2CFCE7D4-A99F-1B0D-F29E-4DE1C1DEA0BA}"/>
              </a:ext>
            </a:extLst>
          </p:cNvPr>
          <p:cNvPicPr>
            <a:picLocks noChangeAspect="1"/>
          </p:cNvPicPr>
          <p:nvPr/>
        </p:nvPicPr>
        <p:blipFill>
          <a:blip r:embed="rId3"/>
          <a:stretch>
            <a:fillRect/>
          </a:stretch>
        </p:blipFill>
        <p:spPr>
          <a:xfrm>
            <a:off x="4207218" y="1902909"/>
            <a:ext cx="2924602" cy="1066815"/>
          </a:xfrm>
          <a:prstGeom prst="rect">
            <a:avLst/>
          </a:prstGeom>
        </p:spPr>
      </p:pic>
      <p:pic>
        <p:nvPicPr>
          <p:cNvPr id="11" name="Picture 10">
            <a:extLst>
              <a:ext uri="{FF2B5EF4-FFF2-40B4-BE49-F238E27FC236}">
                <a16:creationId xmlns:a16="http://schemas.microsoft.com/office/drawing/2014/main" id="{F7DF2448-EF3C-4C38-B2FF-56936CEF382D}"/>
              </a:ext>
            </a:extLst>
          </p:cNvPr>
          <p:cNvPicPr>
            <a:picLocks noChangeAspect="1"/>
          </p:cNvPicPr>
          <p:nvPr/>
        </p:nvPicPr>
        <p:blipFill>
          <a:blip r:embed="rId4"/>
          <a:stretch>
            <a:fillRect/>
          </a:stretch>
        </p:blipFill>
        <p:spPr>
          <a:xfrm>
            <a:off x="4396845" y="3037697"/>
            <a:ext cx="2924602" cy="1093129"/>
          </a:xfrm>
          <a:prstGeom prst="rect">
            <a:avLst/>
          </a:prstGeom>
        </p:spPr>
      </p:pic>
      <p:pic>
        <p:nvPicPr>
          <p:cNvPr id="13" name="Picture 12">
            <a:extLst>
              <a:ext uri="{FF2B5EF4-FFF2-40B4-BE49-F238E27FC236}">
                <a16:creationId xmlns:a16="http://schemas.microsoft.com/office/drawing/2014/main" id="{F0230E69-F231-E8A3-537C-3841C6A8C1CD}"/>
              </a:ext>
            </a:extLst>
          </p:cNvPr>
          <p:cNvPicPr>
            <a:picLocks noChangeAspect="1"/>
          </p:cNvPicPr>
          <p:nvPr/>
        </p:nvPicPr>
        <p:blipFill>
          <a:blip r:embed="rId5"/>
          <a:stretch>
            <a:fillRect/>
          </a:stretch>
        </p:blipFill>
        <p:spPr>
          <a:xfrm>
            <a:off x="4016666" y="4149250"/>
            <a:ext cx="3684962" cy="846545"/>
          </a:xfrm>
          <a:prstGeom prst="rect">
            <a:avLst/>
          </a:prstGeom>
        </p:spPr>
      </p:pic>
      <p:sp>
        <p:nvSpPr>
          <p:cNvPr id="14" name="Left Brace 13">
            <a:extLst>
              <a:ext uri="{FF2B5EF4-FFF2-40B4-BE49-F238E27FC236}">
                <a16:creationId xmlns:a16="http://schemas.microsoft.com/office/drawing/2014/main" id="{EEBDDF17-323B-E628-B8F6-6DB36E895A13}"/>
              </a:ext>
            </a:extLst>
          </p:cNvPr>
          <p:cNvSpPr/>
          <p:nvPr/>
        </p:nvSpPr>
        <p:spPr>
          <a:xfrm rot="16200000">
            <a:off x="5496472" y="3202266"/>
            <a:ext cx="643154" cy="3916761"/>
          </a:xfrm>
          <a:prstGeom prst="leftBrace">
            <a:avLst>
              <a:gd name="adj1" fmla="val 2980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97A26D71-31FE-EB6C-C7A5-BFBB783FFA91}"/>
              </a:ext>
            </a:extLst>
          </p:cNvPr>
          <p:cNvSpPr txBox="1"/>
          <p:nvPr/>
        </p:nvSpPr>
        <p:spPr>
          <a:xfrm>
            <a:off x="4207218" y="5529971"/>
            <a:ext cx="3221661" cy="369332"/>
          </a:xfrm>
          <a:prstGeom prst="rect">
            <a:avLst/>
          </a:prstGeom>
          <a:noFill/>
        </p:spPr>
        <p:txBody>
          <a:bodyPr wrap="square" rtlCol="0">
            <a:spAutoFit/>
          </a:bodyPr>
          <a:lstStyle/>
          <a:p>
            <a:pPr algn="ctr"/>
            <a:r>
              <a:rPr lang="en-US" b="1" dirty="0"/>
              <a:t>ROADWAY CROSS SECTIONS</a:t>
            </a:r>
          </a:p>
        </p:txBody>
      </p:sp>
      <p:sp>
        <p:nvSpPr>
          <p:cNvPr id="18" name="Content Placeholder 2">
            <a:extLst>
              <a:ext uri="{FF2B5EF4-FFF2-40B4-BE49-F238E27FC236}">
                <a16:creationId xmlns:a16="http://schemas.microsoft.com/office/drawing/2014/main" id="{8E121B42-7688-5A00-D5BE-BA4804436767}"/>
              </a:ext>
            </a:extLst>
          </p:cNvPr>
          <p:cNvSpPr txBox="1">
            <a:spLocks/>
          </p:cNvSpPr>
          <p:nvPr/>
        </p:nvSpPr>
        <p:spPr>
          <a:xfrm>
            <a:off x="174707" y="729597"/>
            <a:ext cx="3684962" cy="53073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u="sng" dirty="0"/>
              <a:t>Mobility Framework: </a:t>
            </a:r>
            <a:r>
              <a:rPr lang="en-US" sz="1400" dirty="0"/>
              <a:t>Improve visibility and access into the City while focusing on internal road quality and connections. </a:t>
            </a:r>
          </a:p>
          <a:p>
            <a:pPr marL="0" indent="0">
              <a:lnSpc>
                <a:spcPct val="100000"/>
              </a:lnSpc>
              <a:buNone/>
            </a:pPr>
            <a:r>
              <a:rPr lang="en-US" sz="1400" b="1" u="sng" dirty="0"/>
              <a:t>Action Items: </a:t>
            </a:r>
          </a:p>
          <a:p>
            <a:pPr marL="228600" lvl="1">
              <a:lnSpc>
                <a:spcPct val="100000"/>
              </a:lnSpc>
              <a:spcBef>
                <a:spcPts val="1000"/>
              </a:spcBef>
            </a:pPr>
            <a:r>
              <a:rPr lang="en-US" sz="1400" dirty="0"/>
              <a:t>Coordinate with local, region, and state partners on transportation projects.</a:t>
            </a:r>
          </a:p>
          <a:p>
            <a:pPr marL="228600" lvl="1">
              <a:lnSpc>
                <a:spcPct val="100000"/>
              </a:lnSpc>
              <a:spcBef>
                <a:spcPts val="1000"/>
              </a:spcBef>
            </a:pPr>
            <a:r>
              <a:rPr lang="en-US" sz="1400" dirty="0"/>
              <a:t>Prioritize Shady Shores Road and Hundley Drive as complete streets. </a:t>
            </a:r>
          </a:p>
          <a:p>
            <a:pPr marL="0" indent="0">
              <a:lnSpc>
                <a:spcPct val="100000"/>
              </a:lnSpc>
              <a:buNone/>
            </a:pPr>
            <a:r>
              <a:rPr lang="en-US" sz="1400" b="1" u="sng" dirty="0"/>
              <a:t>Other Items: </a:t>
            </a:r>
          </a:p>
          <a:p>
            <a:pPr marL="228600" lvl="1">
              <a:lnSpc>
                <a:spcPct val="100000"/>
              </a:lnSpc>
              <a:spcBef>
                <a:spcPts val="1000"/>
              </a:spcBef>
            </a:pPr>
            <a:r>
              <a:rPr lang="en-US" sz="1400" dirty="0"/>
              <a:t>98% of online survey respondents believe that improving streets/infrastructure was </a:t>
            </a:r>
          </a:p>
          <a:p>
            <a:pPr marL="228600" lvl="1">
              <a:lnSpc>
                <a:spcPct val="100000"/>
              </a:lnSpc>
              <a:spcBef>
                <a:spcPts val="1000"/>
              </a:spcBef>
            </a:pPr>
            <a:r>
              <a:rPr lang="en-US" sz="1400" dirty="0"/>
              <a:t>During plan reviews, City of Lake Dallas’s Engineering Design Manual is utilized to establish requirements for Roadways, sidewalks, trails and other mobility requirements. </a:t>
            </a:r>
          </a:p>
          <a:p>
            <a:pPr marL="0" indent="0">
              <a:buNone/>
            </a:pPr>
            <a:r>
              <a:rPr lang="en-US" sz="1400" dirty="0">
                <a:highlight>
                  <a:srgbClr val="FFFF00"/>
                </a:highlight>
              </a:rPr>
              <a:t> </a:t>
            </a:r>
          </a:p>
        </p:txBody>
      </p:sp>
      <p:pic>
        <p:nvPicPr>
          <p:cNvPr id="21" name="Picture 20">
            <a:extLst>
              <a:ext uri="{FF2B5EF4-FFF2-40B4-BE49-F238E27FC236}">
                <a16:creationId xmlns:a16="http://schemas.microsoft.com/office/drawing/2014/main" id="{A9AF3B5A-EE62-DFE0-060D-ACF5C0C986E7}"/>
              </a:ext>
            </a:extLst>
          </p:cNvPr>
          <p:cNvPicPr>
            <a:picLocks noChangeAspect="1"/>
          </p:cNvPicPr>
          <p:nvPr/>
        </p:nvPicPr>
        <p:blipFill>
          <a:blip r:embed="rId6"/>
          <a:srcRect l="1972" t="359" r="1008"/>
          <a:stretch>
            <a:fillRect/>
          </a:stretch>
        </p:blipFill>
        <p:spPr>
          <a:xfrm>
            <a:off x="6512773" y="8294318"/>
            <a:ext cx="3266006" cy="2293105"/>
          </a:xfrm>
          <a:prstGeom prst="rect">
            <a:avLst/>
          </a:prstGeom>
          <a:ln w="12700">
            <a:solidFill>
              <a:schemeClr val="tx1"/>
            </a:solidFill>
          </a:ln>
          <a:effectLst>
            <a:outerShdw blurRad="50800" dist="38100" dir="13500000" algn="br" rotWithShape="0">
              <a:prstClr val="black">
                <a:alpha val="40000"/>
              </a:prstClr>
            </a:outerShdw>
          </a:effectLst>
        </p:spPr>
      </p:pic>
      <p:pic>
        <p:nvPicPr>
          <p:cNvPr id="22" name="Picture 21">
            <a:extLst>
              <a:ext uri="{FF2B5EF4-FFF2-40B4-BE49-F238E27FC236}">
                <a16:creationId xmlns:a16="http://schemas.microsoft.com/office/drawing/2014/main" id="{AAFFCE8D-6FDB-4724-BC60-5BCDC481F936}"/>
              </a:ext>
            </a:extLst>
          </p:cNvPr>
          <p:cNvPicPr>
            <a:picLocks noChangeAspect="1"/>
          </p:cNvPicPr>
          <p:nvPr/>
        </p:nvPicPr>
        <p:blipFill>
          <a:blip r:embed="rId7"/>
          <a:stretch>
            <a:fillRect/>
          </a:stretch>
        </p:blipFill>
        <p:spPr>
          <a:xfrm>
            <a:off x="7783944" y="456326"/>
            <a:ext cx="4310573" cy="4817265"/>
          </a:xfrm>
          <a:prstGeom prst="rect">
            <a:avLst/>
          </a:prstGeom>
          <a:ln w="19050">
            <a:solidFill>
              <a:schemeClr val="tx1"/>
            </a:solidFill>
          </a:ln>
        </p:spPr>
      </p:pic>
      <p:sp>
        <p:nvSpPr>
          <p:cNvPr id="23" name="Rectangle 22">
            <a:extLst>
              <a:ext uri="{FF2B5EF4-FFF2-40B4-BE49-F238E27FC236}">
                <a16:creationId xmlns:a16="http://schemas.microsoft.com/office/drawing/2014/main" id="{5C74D431-2D24-A363-3573-29025AF0D5A6}"/>
              </a:ext>
            </a:extLst>
          </p:cNvPr>
          <p:cNvSpPr/>
          <p:nvPr/>
        </p:nvSpPr>
        <p:spPr>
          <a:xfrm>
            <a:off x="7776429" y="81397"/>
            <a:ext cx="4323781" cy="375380"/>
          </a:xfrm>
          <a:prstGeom prst="rect">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Thoroughfare Map</a:t>
            </a:r>
          </a:p>
        </p:txBody>
      </p:sp>
      <p:pic>
        <p:nvPicPr>
          <p:cNvPr id="6" name="Picture 5">
            <a:extLst>
              <a:ext uri="{FF2B5EF4-FFF2-40B4-BE49-F238E27FC236}">
                <a16:creationId xmlns:a16="http://schemas.microsoft.com/office/drawing/2014/main" id="{C302FF72-5514-010D-7844-12CB9E04AC16}"/>
              </a:ext>
            </a:extLst>
          </p:cNvPr>
          <p:cNvPicPr>
            <a:picLocks noChangeAspect="1"/>
          </p:cNvPicPr>
          <p:nvPr/>
        </p:nvPicPr>
        <p:blipFill>
          <a:blip r:embed="rId8"/>
          <a:srcRect l="2050" t="1939" r="983"/>
          <a:stretch>
            <a:fillRect/>
          </a:stretch>
        </p:blipFill>
        <p:spPr>
          <a:xfrm>
            <a:off x="3901473" y="200582"/>
            <a:ext cx="3515247" cy="1564758"/>
          </a:xfrm>
          <a:prstGeom prst="rect">
            <a:avLst/>
          </a:prstGeom>
        </p:spPr>
      </p:pic>
    </p:spTree>
    <p:extLst>
      <p:ext uri="{BB962C8B-B14F-4D97-AF65-F5344CB8AC3E}">
        <p14:creationId xmlns:p14="http://schemas.microsoft.com/office/powerpoint/2010/main" val="9901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1F7CAC-426A-9531-A39A-65A377A1235E}"/>
              </a:ext>
            </a:extLst>
          </p:cNvPr>
          <p:cNvSpPr>
            <a:spLocks noGrp="1"/>
          </p:cNvSpPr>
          <p:nvPr>
            <p:ph type="sldNum" sz="quarter" idx="12"/>
          </p:nvPr>
        </p:nvSpPr>
        <p:spPr/>
        <p:txBody>
          <a:bodyPr/>
          <a:lstStyle/>
          <a:p>
            <a:fld id="{9EC71654-96A5-4280-94F3-931C61A9F92C}" type="slidenum">
              <a:rPr lang="en-US" noProof="0" smtClean="0"/>
              <a:pPr/>
              <a:t>11</a:t>
            </a:fld>
            <a:endParaRPr lang="en-US" noProof="0" dirty="0"/>
          </a:p>
        </p:txBody>
      </p:sp>
      <p:sp>
        <p:nvSpPr>
          <p:cNvPr id="4" name="Title 3">
            <a:extLst>
              <a:ext uri="{FF2B5EF4-FFF2-40B4-BE49-F238E27FC236}">
                <a16:creationId xmlns:a16="http://schemas.microsoft.com/office/drawing/2014/main" id="{ECB13FA0-3583-665C-0829-207153A34128}"/>
              </a:ext>
            </a:extLst>
          </p:cNvPr>
          <p:cNvSpPr>
            <a:spLocks noGrp="1"/>
          </p:cNvSpPr>
          <p:nvPr>
            <p:ph type="title"/>
          </p:nvPr>
        </p:nvSpPr>
        <p:spPr>
          <a:xfrm>
            <a:off x="339065" y="163929"/>
            <a:ext cx="11150600" cy="805450"/>
          </a:xfrm>
        </p:spPr>
        <p:txBody>
          <a:bodyPr/>
          <a:lstStyle/>
          <a:p>
            <a:r>
              <a:rPr lang="en-US" dirty="0"/>
              <a:t>PARKS, TRAILS &amp; OPEN SPACE</a:t>
            </a:r>
          </a:p>
        </p:txBody>
      </p:sp>
      <p:sp>
        <p:nvSpPr>
          <p:cNvPr id="11" name="Content Placeholder 2">
            <a:extLst>
              <a:ext uri="{FF2B5EF4-FFF2-40B4-BE49-F238E27FC236}">
                <a16:creationId xmlns:a16="http://schemas.microsoft.com/office/drawing/2014/main" id="{17AFA537-5056-9168-9484-7D801532D72E}"/>
              </a:ext>
            </a:extLst>
          </p:cNvPr>
          <p:cNvSpPr txBox="1">
            <a:spLocks/>
          </p:cNvSpPr>
          <p:nvPr/>
        </p:nvSpPr>
        <p:spPr>
          <a:xfrm>
            <a:off x="287339" y="1297548"/>
            <a:ext cx="4422884" cy="47413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u="sng" dirty="0"/>
              <a:t>Parks Framework: </a:t>
            </a:r>
            <a:r>
              <a:rPr lang="en-US" sz="1400" dirty="0"/>
              <a:t>Exceed park access standards by providing all residents access to a park within a quarter mile, connecting existing parks, and activating open space amenities throughout the City. </a:t>
            </a:r>
          </a:p>
          <a:p>
            <a:pPr marL="0" indent="0">
              <a:lnSpc>
                <a:spcPct val="100000"/>
              </a:lnSpc>
              <a:buNone/>
            </a:pPr>
            <a:r>
              <a:rPr lang="en-US" sz="1400" b="1" u="sng" dirty="0"/>
              <a:t>Action Items: </a:t>
            </a:r>
          </a:p>
          <a:p>
            <a:pPr>
              <a:lnSpc>
                <a:spcPct val="100000"/>
              </a:lnSpc>
            </a:pPr>
            <a:r>
              <a:rPr lang="en-US" sz="1400" dirty="0"/>
              <a:t>Prioritize development of bicycle and pedestrian improvements along major roads. </a:t>
            </a:r>
          </a:p>
          <a:p>
            <a:pPr>
              <a:lnSpc>
                <a:spcPct val="100000"/>
              </a:lnSpc>
            </a:pPr>
            <a:r>
              <a:rPr lang="en-US" sz="1400" dirty="0"/>
              <a:t>Preserve floodplain areas as natural open space. </a:t>
            </a:r>
          </a:p>
          <a:p>
            <a:pPr lvl="1"/>
            <a:endParaRPr lang="en-US" sz="1600" dirty="0"/>
          </a:p>
          <a:p>
            <a:pPr lvl="1"/>
            <a:endParaRPr lang="en-US" sz="1600" dirty="0"/>
          </a:p>
          <a:p>
            <a:endParaRPr lang="en-US" dirty="0"/>
          </a:p>
        </p:txBody>
      </p:sp>
      <p:pic>
        <p:nvPicPr>
          <p:cNvPr id="15" name="Picture 14">
            <a:extLst>
              <a:ext uri="{FF2B5EF4-FFF2-40B4-BE49-F238E27FC236}">
                <a16:creationId xmlns:a16="http://schemas.microsoft.com/office/drawing/2014/main" id="{6D666AFF-E7B4-B412-195E-A3C88305052D}"/>
              </a:ext>
            </a:extLst>
          </p:cNvPr>
          <p:cNvPicPr>
            <a:picLocks noChangeAspect="1"/>
          </p:cNvPicPr>
          <p:nvPr/>
        </p:nvPicPr>
        <p:blipFill>
          <a:blip r:embed="rId3"/>
          <a:stretch>
            <a:fillRect/>
          </a:stretch>
        </p:blipFill>
        <p:spPr>
          <a:xfrm>
            <a:off x="6309470" y="918254"/>
            <a:ext cx="5190825" cy="5499888"/>
          </a:xfrm>
          <a:prstGeom prst="rect">
            <a:avLst/>
          </a:prstGeom>
          <a:ln w="19050">
            <a:solidFill>
              <a:schemeClr val="tx1"/>
            </a:solidFill>
          </a:ln>
        </p:spPr>
      </p:pic>
      <p:sp>
        <p:nvSpPr>
          <p:cNvPr id="16" name="Rectangle 15">
            <a:extLst>
              <a:ext uri="{FF2B5EF4-FFF2-40B4-BE49-F238E27FC236}">
                <a16:creationId xmlns:a16="http://schemas.microsoft.com/office/drawing/2014/main" id="{F0E5E893-9A1A-7581-0957-01859CD12ADB}"/>
              </a:ext>
            </a:extLst>
          </p:cNvPr>
          <p:cNvSpPr/>
          <p:nvPr/>
        </p:nvSpPr>
        <p:spPr>
          <a:xfrm>
            <a:off x="6320101" y="491231"/>
            <a:ext cx="5190825" cy="392559"/>
          </a:xfrm>
          <a:prstGeom prst="rect">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A1410D26-88C0-2875-1A2E-FFFD732DC953}"/>
              </a:ext>
            </a:extLst>
          </p:cNvPr>
          <p:cNvSpPr txBox="1">
            <a:spLocks/>
          </p:cNvSpPr>
          <p:nvPr/>
        </p:nvSpPr>
        <p:spPr>
          <a:xfrm>
            <a:off x="6888846" y="566654"/>
            <a:ext cx="4053333" cy="395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Trails Map</a:t>
            </a:r>
          </a:p>
        </p:txBody>
      </p:sp>
    </p:spTree>
    <p:extLst>
      <p:ext uri="{BB962C8B-B14F-4D97-AF65-F5344CB8AC3E}">
        <p14:creationId xmlns:p14="http://schemas.microsoft.com/office/powerpoint/2010/main" val="1647645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3D8943-C5A8-83C1-1DD2-07C74CE6F50B}"/>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sp>
        <p:nvSpPr>
          <p:cNvPr id="4" name="Title 3">
            <a:extLst>
              <a:ext uri="{FF2B5EF4-FFF2-40B4-BE49-F238E27FC236}">
                <a16:creationId xmlns:a16="http://schemas.microsoft.com/office/drawing/2014/main" id="{9992D154-5301-8623-86F7-EC954B6BF2EE}"/>
              </a:ext>
            </a:extLst>
          </p:cNvPr>
          <p:cNvSpPr>
            <a:spLocks noGrp="1"/>
          </p:cNvSpPr>
          <p:nvPr>
            <p:ph type="title"/>
          </p:nvPr>
        </p:nvSpPr>
        <p:spPr>
          <a:xfrm>
            <a:off x="360326" y="260913"/>
            <a:ext cx="11150600" cy="526714"/>
          </a:xfrm>
        </p:spPr>
        <p:txBody>
          <a:bodyPr/>
          <a:lstStyle/>
          <a:p>
            <a:r>
              <a:rPr lang="en-US" dirty="0"/>
              <a:t>Housing</a:t>
            </a:r>
          </a:p>
        </p:txBody>
      </p:sp>
      <p:pic>
        <p:nvPicPr>
          <p:cNvPr id="7" name="Picture 6">
            <a:extLst>
              <a:ext uri="{FF2B5EF4-FFF2-40B4-BE49-F238E27FC236}">
                <a16:creationId xmlns:a16="http://schemas.microsoft.com/office/drawing/2014/main" id="{6E2B8D18-4FD2-B57C-EFB1-F8C9C0272C99}"/>
              </a:ext>
            </a:extLst>
          </p:cNvPr>
          <p:cNvPicPr>
            <a:picLocks noChangeAspect="1"/>
          </p:cNvPicPr>
          <p:nvPr/>
        </p:nvPicPr>
        <p:blipFill>
          <a:blip r:embed="rId3"/>
          <a:stretch>
            <a:fillRect/>
          </a:stretch>
        </p:blipFill>
        <p:spPr>
          <a:xfrm>
            <a:off x="3961857" y="597729"/>
            <a:ext cx="5292242" cy="5736001"/>
          </a:xfrm>
          <a:prstGeom prst="rect">
            <a:avLst/>
          </a:prstGeom>
          <a:ln w="19050">
            <a:solidFill>
              <a:schemeClr val="tx1"/>
            </a:solidFill>
          </a:ln>
        </p:spPr>
      </p:pic>
      <p:sp>
        <p:nvSpPr>
          <p:cNvPr id="8" name="Rectangle 7">
            <a:extLst>
              <a:ext uri="{FF2B5EF4-FFF2-40B4-BE49-F238E27FC236}">
                <a16:creationId xmlns:a16="http://schemas.microsoft.com/office/drawing/2014/main" id="{EA9E51F4-9721-EE11-1458-C1B1D2667F2F}"/>
              </a:ext>
            </a:extLst>
          </p:cNvPr>
          <p:cNvSpPr/>
          <p:nvPr/>
        </p:nvSpPr>
        <p:spPr>
          <a:xfrm>
            <a:off x="3961856" y="193574"/>
            <a:ext cx="5301765" cy="392559"/>
          </a:xfrm>
          <a:prstGeom prst="rect">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187EDCED-53C2-7837-6AD6-EE28F5C52FA1}"/>
              </a:ext>
            </a:extLst>
          </p:cNvPr>
          <p:cNvSpPr txBox="1">
            <a:spLocks/>
          </p:cNvSpPr>
          <p:nvPr/>
        </p:nvSpPr>
        <p:spPr>
          <a:xfrm>
            <a:off x="3971381" y="193574"/>
            <a:ext cx="5292242" cy="395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Housing Map</a:t>
            </a:r>
          </a:p>
        </p:txBody>
      </p:sp>
      <p:pic>
        <p:nvPicPr>
          <p:cNvPr id="10" name="Picture 9">
            <a:extLst>
              <a:ext uri="{FF2B5EF4-FFF2-40B4-BE49-F238E27FC236}">
                <a16:creationId xmlns:a16="http://schemas.microsoft.com/office/drawing/2014/main" id="{CF706664-1419-403B-1C17-8030AEA8D993}"/>
              </a:ext>
            </a:extLst>
          </p:cNvPr>
          <p:cNvPicPr>
            <a:picLocks noChangeAspect="1"/>
          </p:cNvPicPr>
          <p:nvPr/>
        </p:nvPicPr>
        <p:blipFill>
          <a:blip r:embed="rId4"/>
          <a:stretch>
            <a:fillRect/>
          </a:stretch>
        </p:blipFill>
        <p:spPr>
          <a:xfrm>
            <a:off x="9385382" y="193574"/>
            <a:ext cx="2695521" cy="1946765"/>
          </a:xfrm>
          <a:prstGeom prst="rect">
            <a:avLst/>
          </a:prstGeom>
          <a:ln w="19050">
            <a:solidFill>
              <a:schemeClr val="tx1"/>
            </a:solidFill>
          </a:ln>
          <a:effectLst>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C2AD8331-CDFF-E1A7-1E63-E96E24C663DC}"/>
              </a:ext>
            </a:extLst>
          </p:cNvPr>
          <p:cNvPicPr>
            <a:picLocks noChangeAspect="1"/>
          </p:cNvPicPr>
          <p:nvPr/>
        </p:nvPicPr>
        <p:blipFill>
          <a:blip r:embed="rId5"/>
          <a:stretch>
            <a:fillRect/>
          </a:stretch>
        </p:blipFill>
        <p:spPr>
          <a:xfrm>
            <a:off x="9385382" y="2388480"/>
            <a:ext cx="2695521" cy="1981754"/>
          </a:xfrm>
          <a:prstGeom prst="rect">
            <a:avLst/>
          </a:prstGeom>
          <a:ln w="19050">
            <a:solidFill>
              <a:schemeClr val="tx1"/>
            </a:solidFill>
          </a:ln>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494CF772-9BC8-674A-CE20-8925E9D828FB}"/>
              </a:ext>
            </a:extLst>
          </p:cNvPr>
          <p:cNvSpPr txBox="1"/>
          <p:nvPr/>
        </p:nvSpPr>
        <p:spPr>
          <a:xfrm>
            <a:off x="360326" y="733796"/>
            <a:ext cx="3352302" cy="5909310"/>
          </a:xfrm>
          <a:prstGeom prst="rect">
            <a:avLst/>
          </a:prstGeom>
          <a:noFill/>
        </p:spPr>
        <p:txBody>
          <a:bodyPr wrap="square" rtlCol="0">
            <a:spAutoFit/>
          </a:bodyPr>
          <a:lstStyle/>
          <a:p>
            <a:r>
              <a:rPr lang="en-US" sz="1400" b="1" u="sng" dirty="0"/>
              <a:t>Housing Framework: </a:t>
            </a:r>
            <a:r>
              <a:rPr lang="en-US" sz="1400" dirty="0"/>
              <a:t>Enhance existing neighborhoods and creative diverse, unique housing options to increase housing opportunities.</a:t>
            </a:r>
          </a:p>
          <a:p>
            <a:endParaRPr lang="en-US" sz="1400" dirty="0"/>
          </a:p>
          <a:p>
            <a:r>
              <a:rPr lang="en-US" sz="1400" b="1" u="sng" dirty="0"/>
              <a:t>Community Input: </a:t>
            </a:r>
          </a:p>
          <a:p>
            <a:pPr marL="285750" indent="-285750">
              <a:buFont typeface="Arial" panose="020B0604020202020204" pitchFamily="34" charset="0"/>
              <a:buChar char="•"/>
            </a:pPr>
            <a:r>
              <a:rPr lang="en-US" sz="1400" dirty="0"/>
              <a:t>More Townhomes </a:t>
            </a:r>
          </a:p>
          <a:p>
            <a:pPr marL="285750" indent="-285750">
              <a:buFont typeface="Arial" panose="020B0604020202020204" pitchFamily="34" charset="0"/>
              <a:buChar char="•"/>
            </a:pPr>
            <a:r>
              <a:rPr lang="en-US" sz="1400" dirty="0"/>
              <a:t>Want to clean up mobile home communities </a:t>
            </a:r>
          </a:p>
          <a:p>
            <a:pPr marL="285750" indent="-285750">
              <a:buFont typeface="Arial" panose="020B0604020202020204" pitchFamily="34" charset="0"/>
              <a:buChar char="•"/>
            </a:pPr>
            <a:r>
              <a:rPr lang="en-US" sz="1400" dirty="0"/>
              <a:t>Need sidewalk repair in neighborhood </a:t>
            </a:r>
          </a:p>
          <a:p>
            <a:pPr marL="285750" indent="-285750">
              <a:buFont typeface="Arial" panose="020B0604020202020204" pitchFamily="34" charset="0"/>
              <a:buChar char="•"/>
            </a:pPr>
            <a:r>
              <a:rPr lang="en-US" sz="1400" dirty="0"/>
              <a:t>Would like live/work space</a:t>
            </a:r>
          </a:p>
          <a:p>
            <a:pPr marL="285750" indent="-285750">
              <a:buFont typeface="Arial" panose="020B0604020202020204" pitchFamily="34" charset="0"/>
              <a:buChar char="•"/>
            </a:pPr>
            <a:r>
              <a:rPr lang="en-US" sz="1400" dirty="0"/>
              <a:t>Clean and maintained residential neighborhoods.</a:t>
            </a:r>
          </a:p>
          <a:p>
            <a:pPr marL="285750" indent="-285750">
              <a:buFont typeface="Arial" panose="020B0604020202020204" pitchFamily="34" charset="0"/>
              <a:buChar char="•"/>
            </a:pPr>
            <a:endParaRPr lang="en-US" sz="1400" dirty="0"/>
          </a:p>
          <a:p>
            <a:r>
              <a:rPr lang="en-US" sz="1400" dirty="0"/>
              <a:t> </a:t>
            </a:r>
            <a:r>
              <a:rPr lang="en-US" sz="1400" b="1" u="sng" dirty="0"/>
              <a:t>Housing Types in Lake Dallas: </a:t>
            </a:r>
          </a:p>
          <a:p>
            <a:pPr marL="285750" indent="-285750">
              <a:buFont typeface="Arial" panose="020B0604020202020204" pitchFamily="34" charset="0"/>
              <a:buChar char="•"/>
            </a:pPr>
            <a:r>
              <a:rPr lang="en-US" sz="1400" dirty="0"/>
              <a:t>Suburban Residential</a:t>
            </a:r>
          </a:p>
          <a:p>
            <a:pPr marL="742950" lvl="1" indent="-285750">
              <a:buFont typeface="Arial" panose="020B0604020202020204" pitchFamily="34" charset="0"/>
              <a:buChar char="•"/>
            </a:pPr>
            <a:r>
              <a:rPr lang="en-US" sz="1400" dirty="0"/>
              <a:t>Single Family Homes</a:t>
            </a:r>
          </a:p>
          <a:p>
            <a:pPr marL="285750" indent="-285750">
              <a:buFont typeface="Arial" panose="020B0604020202020204" pitchFamily="34" charset="0"/>
              <a:buChar char="•"/>
            </a:pPr>
            <a:r>
              <a:rPr lang="en-US" sz="1400" dirty="0"/>
              <a:t>Central Residential</a:t>
            </a:r>
          </a:p>
          <a:p>
            <a:pPr marL="742950" lvl="1" indent="-285750">
              <a:buFont typeface="Arial" panose="020B0604020202020204" pitchFamily="34" charset="0"/>
              <a:buChar char="•"/>
            </a:pPr>
            <a:r>
              <a:rPr lang="en-US" sz="1400" dirty="0"/>
              <a:t>Tiny Homes</a:t>
            </a:r>
          </a:p>
          <a:p>
            <a:pPr marL="742950" lvl="1" indent="-285750">
              <a:buFont typeface="Arial" panose="020B0604020202020204" pitchFamily="34" charset="0"/>
              <a:buChar char="•"/>
            </a:pPr>
            <a:r>
              <a:rPr lang="en-US" sz="1400" dirty="0"/>
              <a:t>Apartments</a:t>
            </a:r>
          </a:p>
          <a:p>
            <a:pPr marL="742950" lvl="1" indent="-285750">
              <a:buFont typeface="Arial" panose="020B0604020202020204" pitchFamily="34" charset="0"/>
              <a:buChar char="•"/>
            </a:pPr>
            <a:r>
              <a:rPr lang="en-US" sz="1400" dirty="0"/>
              <a:t>Duplex’s</a:t>
            </a:r>
          </a:p>
          <a:p>
            <a:pPr marL="285750" indent="-285750">
              <a:buFont typeface="Arial" panose="020B0604020202020204" pitchFamily="34" charset="0"/>
              <a:buChar char="•"/>
            </a:pPr>
            <a:r>
              <a:rPr lang="en-US" sz="1400" dirty="0"/>
              <a:t>Lakefront Residential</a:t>
            </a:r>
          </a:p>
          <a:p>
            <a:pPr marL="742950" lvl="1" indent="-285750">
              <a:buFont typeface="Arial" panose="020B0604020202020204" pitchFamily="34" charset="0"/>
              <a:buChar char="•"/>
            </a:pPr>
            <a:r>
              <a:rPr lang="en-US" sz="1400" dirty="0"/>
              <a:t>Cottages</a:t>
            </a:r>
          </a:p>
          <a:p>
            <a:pPr marL="742950" lvl="1" indent="-285750">
              <a:buFont typeface="Arial" panose="020B0604020202020204" pitchFamily="34" charset="0"/>
              <a:buChar char="•"/>
            </a:pPr>
            <a:r>
              <a:rPr lang="en-US" sz="1400" dirty="0"/>
              <a:t>Mobile Homes</a:t>
            </a:r>
          </a:p>
          <a:p>
            <a:pPr marL="742950" lvl="1" indent="-285750">
              <a:buFont typeface="Arial" panose="020B0604020202020204" pitchFamily="34" charset="0"/>
              <a:buChar char="•"/>
            </a:pPr>
            <a:r>
              <a:rPr lang="en-US" sz="1400" dirty="0"/>
              <a:t>Townhomes</a:t>
            </a:r>
            <a:br>
              <a:rPr lang="en-US" sz="1400" dirty="0"/>
            </a:br>
            <a:endParaRPr lang="en-US" sz="1400" dirty="0"/>
          </a:p>
          <a:p>
            <a:pPr marL="285750" indent="-285750">
              <a:buFont typeface="Arial" panose="020B0604020202020204" pitchFamily="34" charset="0"/>
              <a:buChar char="•"/>
            </a:pPr>
            <a:endParaRPr lang="en-US" sz="1400" dirty="0"/>
          </a:p>
        </p:txBody>
      </p:sp>
      <p:pic>
        <p:nvPicPr>
          <p:cNvPr id="5" name="Picture 4">
            <a:extLst>
              <a:ext uri="{FF2B5EF4-FFF2-40B4-BE49-F238E27FC236}">
                <a16:creationId xmlns:a16="http://schemas.microsoft.com/office/drawing/2014/main" id="{868D5666-26FC-74DE-F54F-66C1051C7F4B}"/>
              </a:ext>
            </a:extLst>
          </p:cNvPr>
          <p:cNvPicPr>
            <a:picLocks noChangeAspect="1"/>
          </p:cNvPicPr>
          <p:nvPr/>
        </p:nvPicPr>
        <p:blipFill>
          <a:blip r:embed="rId6"/>
          <a:srcRect l="33940" b="15129"/>
          <a:stretch>
            <a:fillRect/>
          </a:stretch>
        </p:blipFill>
        <p:spPr>
          <a:xfrm>
            <a:off x="9385382" y="4618375"/>
            <a:ext cx="2695521" cy="1715355"/>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5843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7ECAE7-8CB7-66EB-0C67-A6D335476549}"/>
              </a:ext>
            </a:extLst>
          </p:cNvPr>
          <p:cNvSpPr>
            <a:spLocks noGrp="1"/>
          </p:cNvSpPr>
          <p:nvPr>
            <p:ph type="sldNum" sz="quarter" idx="12"/>
          </p:nvPr>
        </p:nvSpPr>
        <p:spPr/>
        <p:txBody>
          <a:bodyPr/>
          <a:lstStyle/>
          <a:p>
            <a:fld id="{9EC71654-96A5-4280-94F3-931C61A9F92C}" type="slidenum">
              <a:rPr lang="en-US" noProof="0" smtClean="0"/>
              <a:pPr/>
              <a:t>13</a:t>
            </a:fld>
            <a:endParaRPr lang="en-US" noProof="0" dirty="0"/>
          </a:p>
        </p:txBody>
      </p:sp>
      <p:sp>
        <p:nvSpPr>
          <p:cNvPr id="4" name="Title 3">
            <a:extLst>
              <a:ext uri="{FF2B5EF4-FFF2-40B4-BE49-F238E27FC236}">
                <a16:creationId xmlns:a16="http://schemas.microsoft.com/office/drawing/2014/main" id="{1805266E-3F4F-0617-21A8-E947B64134C0}"/>
              </a:ext>
            </a:extLst>
          </p:cNvPr>
          <p:cNvSpPr>
            <a:spLocks noGrp="1"/>
          </p:cNvSpPr>
          <p:nvPr>
            <p:ph type="title"/>
          </p:nvPr>
        </p:nvSpPr>
        <p:spPr>
          <a:xfrm>
            <a:off x="507556" y="189478"/>
            <a:ext cx="11150600" cy="683498"/>
          </a:xfrm>
        </p:spPr>
        <p:txBody>
          <a:bodyPr/>
          <a:lstStyle/>
          <a:p>
            <a:r>
              <a:rPr lang="en-US" dirty="0"/>
              <a:t>Downtown district </a:t>
            </a:r>
          </a:p>
        </p:txBody>
      </p:sp>
      <p:pic>
        <p:nvPicPr>
          <p:cNvPr id="6" name="Picture 5">
            <a:extLst>
              <a:ext uri="{FF2B5EF4-FFF2-40B4-BE49-F238E27FC236}">
                <a16:creationId xmlns:a16="http://schemas.microsoft.com/office/drawing/2014/main" id="{6A012137-B042-37D1-C1A5-4D1CFD9DF9A9}"/>
              </a:ext>
            </a:extLst>
          </p:cNvPr>
          <p:cNvPicPr>
            <a:picLocks noChangeAspect="1"/>
          </p:cNvPicPr>
          <p:nvPr/>
        </p:nvPicPr>
        <p:blipFill>
          <a:blip r:embed="rId3"/>
          <a:stretch>
            <a:fillRect/>
          </a:stretch>
        </p:blipFill>
        <p:spPr>
          <a:xfrm>
            <a:off x="7918275" y="907831"/>
            <a:ext cx="4052764" cy="3738597"/>
          </a:xfrm>
          <a:prstGeom prst="rect">
            <a:avLst/>
          </a:prstGeom>
          <a:ln w="19050">
            <a:solidFill>
              <a:schemeClr val="tx1"/>
            </a:solidFill>
          </a:ln>
        </p:spPr>
      </p:pic>
      <p:sp>
        <p:nvSpPr>
          <p:cNvPr id="9" name="Content Placeholder 2">
            <a:extLst>
              <a:ext uri="{FF2B5EF4-FFF2-40B4-BE49-F238E27FC236}">
                <a16:creationId xmlns:a16="http://schemas.microsoft.com/office/drawing/2014/main" id="{1A9BF46D-CF66-2E22-D96F-7EE3FA73D931}"/>
              </a:ext>
            </a:extLst>
          </p:cNvPr>
          <p:cNvSpPr txBox="1">
            <a:spLocks noGrp="1"/>
          </p:cNvSpPr>
          <p:nvPr>
            <p:ph idx="1"/>
          </p:nvPr>
        </p:nvSpPr>
        <p:spPr>
          <a:xfrm>
            <a:off x="197525" y="917107"/>
            <a:ext cx="3581020" cy="4881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u="sng" dirty="0"/>
              <a:t>Downtown Framework: </a:t>
            </a:r>
            <a:r>
              <a:rPr lang="en-US" sz="1400" dirty="0"/>
              <a:t>Expand the footprint of downtown and build local business and residential opportunities.</a:t>
            </a:r>
          </a:p>
          <a:p>
            <a:pPr marL="0" indent="0">
              <a:buNone/>
            </a:pPr>
            <a:r>
              <a:rPr lang="en-US" sz="1400" b="1" u="sng" dirty="0"/>
              <a:t> Action Items: </a:t>
            </a:r>
          </a:p>
          <a:p>
            <a:r>
              <a:rPr lang="en-US" sz="1400" dirty="0"/>
              <a:t> Reinstate the Economic Development Corporation with a focus on marketing downtown to potential developers and employers.</a:t>
            </a:r>
          </a:p>
          <a:p>
            <a:r>
              <a:rPr lang="en-US" sz="1400" dirty="0"/>
              <a:t> Prioritize pursuit of neighborhood-serving retail such as a sit-down restaurant.</a:t>
            </a:r>
          </a:p>
          <a:p>
            <a:r>
              <a:rPr lang="en-US" sz="1400" dirty="0"/>
              <a:t> Encourage a mix of housing types in downtown such as live/work spaces, townhomes, and tiny homes.</a:t>
            </a:r>
          </a:p>
          <a:p>
            <a:pPr marL="0" indent="0">
              <a:buNone/>
            </a:pPr>
            <a:r>
              <a:rPr lang="en-US" sz="1400" b="1" u="sng" dirty="0"/>
              <a:t>Other Items: </a:t>
            </a:r>
          </a:p>
          <a:p>
            <a:r>
              <a:rPr lang="en-US" sz="1400" dirty="0"/>
              <a:t>Add parking suggestions and sidewalk implementation </a:t>
            </a:r>
          </a:p>
          <a:p>
            <a:r>
              <a:rPr lang="en-US" sz="1400" dirty="0"/>
              <a:t>Prioritize revitalization and infill</a:t>
            </a:r>
          </a:p>
          <a:p>
            <a:pPr marL="800100" lvl="1" indent="-342900">
              <a:buFont typeface="+mj-lt"/>
              <a:buAutoNum type="arabicPeriod"/>
            </a:pPr>
            <a:endParaRPr lang="en-US" sz="1600" dirty="0"/>
          </a:p>
          <a:p>
            <a:endParaRPr lang="en-US" dirty="0"/>
          </a:p>
        </p:txBody>
      </p:sp>
      <p:sp>
        <p:nvSpPr>
          <p:cNvPr id="10" name="Rectangle 9">
            <a:extLst>
              <a:ext uri="{FF2B5EF4-FFF2-40B4-BE49-F238E27FC236}">
                <a16:creationId xmlns:a16="http://schemas.microsoft.com/office/drawing/2014/main" id="{4CD53F88-C478-5329-4098-37A788EFA258}"/>
              </a:ext>
            </a:extLst>
          </p:cNvPr>
          <p:cNvSpPr/>
          <p:nvPr/>
        </p:nvSpPr>
        <p:spPr>
          <a:xfrm>
            <a:off x="7918274" y="531227"/>
            <a:ext cx="4052765" cy="395156"/>
          </a:xfrm>
          <a:prstGeom prst="rect">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820442EC-0FD8-4C8C-0774-ABB2DB2F2FC5}"/>
              </a:ext>
            </a:extLst>
          </p:cNvPr>
          <p:cNvSpPr txBox="1">
            <a:spLocks/>
          </p:cNvSpPr>
          <p:nvPr/>
        </p:nvSpPr>
        <p:spPr>
          <a:xfrm>
            <a:off x="7834208" y="521951"/>
            <a:ext cx="4052765" cy="395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Downtown Recommendations Map</a:t>
            </a:r>
          </a:p>
        </p:txBody>
      </p:sp>
      <p:sp>
        <p:nvSpPr>
          <p:cNvPr id="8" name="Content Placeholder 2">
            <a:extLst>
              <a:ext uri="{FF2B5EF4-FFF2-40B4-BE49-F238E27FC236}">
                <a16:creationId xmlns:a16="http://schemas.microsoft.com/office/drawing/2014/main" id="{96791C6C-523B-6097-CECE-3B0D7DCA10D1}"/>
              </a:ext>
            </a:extLst>
          </p:cNvPr>
          <p:cNvSpPr txBox="1">
            <a:spLocks/>
          </p:cNvSpPr>
          <p:nvPr/>
        </p:nvSpPr>
        <p:spPr>
          <a:xfrm>
            <a:off x="3320975" y="2533688"/>
            <a:ext cx="5710666" cy="395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000" dirty="0">
              <a:solidFill>
                <a:schemeClr val="bg1"/>
              </a:solidFill>
            </a:endParaRPr>
          </a:p>
        </p:txBody>
      </p:sp>
      <p:pic>
        <p:nvPicPr>
          <p:cNvPr id="13" name="Picture 12">
            <a:extLst>
              <a:ext uri="{FF2B5EF4-FFF2-40B4-BE49-F238E27FC236}">
                <a16:creationId xmlns:a16="http://schemas.microsoft.com/office/drawing/2014/main" id="{D5DFE6FF-E969-C722-2F39-095EAC39EE42}"/>
              </a:ext>
            </a:extLst>
          </p:cNvPr>
          <p:cNvPicPr>
            <a:picLocks noChangeAspect="1"/>
          </p:cNvPicPr>
          <p:nvPr/>
        </p:nvPicPr>
        <p:blipFill>
          <a:blip r:embed="rId4"/>
          <a:srcRect l="4171" r="2493" b="9811"/>
          <a:stretch>
            <a:fillRect/>
          </a:stretch>
        </p:blipFill>
        <p:spPr>
          <a:xfrm>
            <a:off x="4088676" y="2982322"/>
            <a:ext cx="3701446" cy="3567100"/>
          </a:xfrm>
          <a:prstGeom prst="rect">
            <a:avLst/>
          </a:prstGeom>
          <a:ln w="22225"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E323BBA3-4D2C-9D4E-93B6-E250D04FFC91}"/>
              </a:ext>
            </a:extLst>
          </p:cNvPr>
          <p:cNvSpPr/>
          <p:nvPr/>
        </p:nvSpPr>
        <p:spPr>
          <a:xfrm>
            <a:off x="4088676" y="2587095"/>
            <a:ext cx="3701447" cy="395156"/>
          </a:xfrm>
          <a:prstGeom prst="rect">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AFC2F629-6BDE-D95A-FB72-B02EEE878527}"/>
              </a:ext>
            </a:extLst>
          </p:cNvPr>
          <p:cNvSpPr txBox="1">
            <a:spLocks/>
          </p:cNvSpPr>
          <p:nvPr/>
        </p:nvSpPr>
        <p:spPr>
          <a:xfrm>
            <a:off x="3913016" y="2611988"/>
            <a:ext cx="4052765" cy="395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Downtown Boundary Expanded</a:t>
            </a:r>
          </a:p>
        </p:txBody>
      </p:sp>
    </p:spTree>
    <p:extLst>
      <p:ext uri="{BB962C8B-B14F-4D97-AF65-F5344CB8AC3E}">
        <p14:creationId xmlns:p14="http://schemas.microsoft.com/office/powerpoint/2010/main" val="3103471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BC790E-2AB1-330C-FB64-E9AC1551A9D0}"/>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sp>
        <p:nvSpPr>
          <p:cNvPr id="3" name="Content Placeholder 2">
            <a:extLst>
              <a:ext uri="{FF2B5EF4-FFF2-40B4-BE49-F238E27FC236}">
                <a16:creationId xmlns:a16="http://schemas.microsoft.com/office/drawing/2014/main" id="{F59FE348-1717-EAAB-3945-39E24480E24A}"/>
              </a:ext>
            </a:extLst>
          </p:cNvPr>
          <p:cNvSpPr>
            <a:spLocks noGrp="1"/>
          </p:cNvSpPr>
          <p:nvPr>
            <p:ph idx="1"/>
          </p:nvPr>
        </p:nvSpPr>
        <p:spPr>
          <a:xfrm>
            <a:off x="420246" y="985653"/>
            <a:ext cx="4364406" cy="4351338"/>
          </a:xfrm>
        </p:spPr>
        <p:txBody>
          <a:bodyPr>
            <a:normAutofit/>
          </a:bodyPr>
          <a:lstStyle/>
          <a:p>
            <a:pPr marL="0" indent="0">
              <a:buNone/>
            </a:pPr>
            <a:r>
              <a:rPr lang="en-US" sz="1400" b="1" u="sng" dirty="0"/>
              <a:t>Re-Development Areas: </a:t>
            </a:r>
          </a:p>
          <a:p>
            <a:pPr lvl="1"/>
            <a:r>
              <a:rPr lang="en-US" sz="1400" dirty="0"/>
              <a:t>I35E Corridor </a:t>
            </a:r>
          </a:p>
          <a:p>
            <a:pPr lvl="1"/>
            <a:r>
              <a:rPr lang="en-US" sz="1400" dirty="0"/>
              <a:t>Downtown District </a:t>
            </a:r>
          </a:p>
          <a:p>
            <a:pPr lvl="1"/>
            <a:r>
              <a:rPr lang="en-US" sz="1400" dirty="0"/>
              <a:t>Swisher Road Corridor</a:t>
            </a:r>
          </a:p>
          <a:p>
            <a:pPr marL="0" indent="0">
              <a:buNone/>
            </a:pPr>
            <a:r>
              <a:rPr lang="en-US" sz="1400" b="1" u="sng" dirty="0"/>
              <a:t>Feedback Regarding Re-Development: </a:t>
            </a:r>
          </a:p>
          <a:p>
            <a:pPr lvl="1"/>
            <a:r>
              <a:rPr lang="en-US" sz="1400" dirty="0"/>
              <a:t>53% of residence thought downtown should be prioritized for redevelopment </a:t>
            </a:r>
          </a:p>
          <a:p>
            <a:pPr lvl="1"/>
            <a:r>
              <a:rPr lang="en-US" sz="1400" dirty="0"/>
              <a:t>Expand the tax base through redevelopment of commercial areas. </a:t>
            </a:r>
          </a:p>
          <a:p>
            <a:pPr marL="457200" lvl="1" indent="0">
              <a:buNone/>
            </a:pPr>
            <a:r>
              <a:rPr lang="en-US" sz="1400" dirty="0"/>
              <a:t>.</a:t>
            </a:r>
          </a:p>
          <a:p>
            <a:pPr lvl="1"/>
            <a:endParaRPr lang="en-US" dirty="0"/>
          </a:p>
          <a:p>
            <a:pPr lvl="1"/>
            <a:endParaRPr lang="en-US" b="1" u="sng" dirty="0"/>
          </a:p>
          <a:p>
            <a:endParaRPr lang="en-US" dirty="0"/>
          </a:p>
        </p:txBody>
      </p:sp>
      <p:sp>
        <p:nvSpPr>
          <p:cNvPr id="4" name="Title 3">
            <a:extLst>
              <a:ext uri="{FF2B5EF4-FFF2-40B4-BE49-F238E27FC236}">
                <a16:creationId xmlns:a16="http://schemas.microsoft.com/office/drawing/2014/main" id="{ED9E4066-23E0-98F3-F7F5-7FAB59A019D5}"/>
              </a:ext>
            </a:extLst>
          </p:cNvPr>
          <p:cNvSpPr>
            <a:spLocks noGrp="1"/>
          </p:cNvSpPr>
          <p:nvPr>
            <p:ph type="title"/>
          </p:nvPr>
        </p:nvSpPr>
        <p:spPr>
          <a:xfrm>
            <a:off x="420245" y="95693"/>
            <a:ext cx="11150600" cy="688492"/>
          </a:xfrm>
        </p:spPr>
        <p:txBody>
          <a:bodyPr/>
          <a:lstStyle/>
          <a:p>
            <a:r>
              <a:rPr lang="en-US" dirty="0"/>
              <a:t>Re-development in Lake Dallas  </a:t>
            </a:r>
          </a:p>
        </p:txBody>
      </p:sp>
      <p:sp>
        <p:nvSpPr>
          <p:cNvPr id="8" name="TextBox 7">
            <a:extLst>
              <a:ext uri="{FF2B5EF4-FFF2-40B4-BE49-F238E27FC236}">
                <a16:creationId xmlns:a16="http://schemas.microsoft.com/office/drawing/2014/main" id="{B161339B-A90F-61E1-2551-FE214A6CD29B}"/>
              </a:ext>
            </a:extLst>
          </p:cNvPr>
          <p:cNvSpPr txBox="1"/>
          <p:nvPr/>
        </p:nvSpPr>
        <p:spPr>
          <a:xfrm>
            <a:off x="7400260" y="462226"/>
            <a:ext cx="2753833" cy="369332"/>
          </a:xfrm>
          <a:prstGeom prst="rect">
            <a:avLst/>
          </a:prstGeom>
          <a:noFill/>
        </p:spPr>
        <p:txBody>
          <a:bodyPr wrap="square" rtlCol="0">
            <a:spAutoFit/>
          </a:bodyPr>
          <a:lstStyle/>
          <a:p>
            <a:pPr algn="ctr"/>
            <a:r>
              <a:rPr lang="en-US" b="1" dirty="0"/>
              <a:t>I35E Corridor</a:t>
            </a:r>
          </a:p>
        </p:txBody>
      </p:sp>
      <p:sp>
        <p:nvSpPr>
          <p:cNvPr id="9" name="TextBox 8">
            <a:extLst>
              <a:ext uri="{FF2B5EF4-FFF2-40B4-BE49-F238E27FC236}">
                <a16:creationId xmlns:a16="http://schemas.microsoft.com/office/drawing/2014/main" id="{3AB0509E-EDEA-5624-AA85-7FB844B005E7}"/>
              </a:ext>
            </a:extLst>
          </p:cNvPr>
          <p:cNvSpPr txBox="1"/>
          <p:nvPr/>
        </p:nvSpPr>
        <p:spPr>
          <a:xfrm>
            <a:off x="7552324" y="5049570"/>
            <a:ext cx="2753833" cy="369332"/>
          </a:xfrm>
          <a:prstGeom prst="rect">
            <a:avLst/>
          </a:prstGeom>
          <a:noFill/>
        </p:spPr>
        <p:txBody>
          <a:bodyPr wrap="square" rtlCol="0">
            <a:spAutoFit/>
          </a:bodyPr>
          <a:lstStyle/>
          <a:p>
            <a:pPr algn="ctr"/>
            <a:r>
              <a:rPr lang="en-US" b="1" dirty="0"/>
              <a:t>Swisher Road Corridor</a:t>
            </a:r>
          </a:p>
        </p:txBody>
      </p:sp>
      <p:sp>
        <p:nvSpPr>
          <p:cNvPr id="10" name="TextBox 9">
            <a:extLst>
              <a:ext uri="{FF2B5EF4-FFF2-40B4-BE49-F238E27FC236}">
                <a16:creationId xmlns:a16="http://schemas.microsoft.com/office/drawing/2014/main" id="{A525A6CD-B2C8-5739-7ABA-2D5405557671}"/>
              </a:ext>
            </a:extLst>
          </p:cNvPr>
          <p:cNvSpPr txBox="1"/>
          <p:nvPr/>
        </p:nvSpPr>
        <p:spPr>
          <a:xfrm>
            <a:off x="7476480" y="2955204"/>
            <a:ext cx="2753833" cy="369332"/>
          </a:xfrm>
          <a:prstGeom prst="rect">
            <a:avLst/>
          </a:prstGeom>
          <a:noFill/>
        </p:spPr>
        <p:txBody>
          <a:bodyPr wrap="square" rtlCol="0">
            <a:spAutoFit/>
          </a:bodyPr>
          <a:lstStyle/>
          <a:p>
            <a:pPr algn="ctr"/>
            <a:r>
              <a:rPr lang="en-US" b="1" dirty="0"/>
              <a:t>Downtown District</a:t>
            </a:r>
          </a:p>
        </p:txBody>
      </p:sp>
      <p:pic>
        <p:nvPicPr>
          <p:cNvPr id="12" name="Picture 11">
            <a:extLst>
              <a:ext uri="{FF2B5EF4-FFF2-40B4-BE49-F238E27FC236}">
                <a16:creationId xmlns:a16="http://schemas.microsoft.com/office/drawing/2014/main" id="{B3B4EA75-F3CD-5B20-2291-A667F10A6FF6}"/>
              </a:ext>
            </a:extLst>
          </p:cNvPr>
          <p:cNvPicPr>
            <a:picLocks noChangeAspect="1"/>
          </p:cNvPicPr>
          <p:nvPr/>
        </p:nvPicPr>
        <p:blipFill>
          <a:blip r:embed="rId3"/>
          <a:stretch>
            <a:fillRect/>
          </a:stretch>
        </p:blipFill>
        <p:spPr>
          <a:xfrm>
            <a:off x="6095999" y="1123072"/>
            <a:ext cx="2500734" cy="1611492"/>
          </a:xfrm>
          <a:prstGeom prst="rect">
            <a:avLst/>
          </a:prstGeom>
        </p:spPr>
      </p:pic>
      <p:sp>
        <p:nvSpPr>
          <p:cNvPr id="13" name="TextBox 12">
            <a:extLst>
              <a:ext uri="{FF2B5EF4-FFF2-40B4-BE49-F238E27FC236}">
                <a16:creationId xmlns:a16="http://schemas.microsoft.com/office/drawing/2014/main" id="{222E0511-DD1B-AD23-C058-151EFFBA2D3F}"/>
              </a:ext>
            </a:extLst>
          </p:cNvPr>
          <p:cNvSpPr txBox="1"/>
          <p:nvPr/>
        </p:nvSpPr>
        <p:spPr>
          <a:xfrm>
            <a:off x="5679556" y="775390"/>
            <a:ext cx="2753833" cy="369332"/>
          </a:xfrm>
          <a:prstGeom prst="rect">
            <a:avLst/>
          </a:prstGeom>
          <a:noFill/>
        </p:spPr>
        <p:txBody>
          <a:bodyPr wrap="square" rtlCol="0">
            <a:spAutoFit/>
          </a:bodyPr>
          <a:lstStyle/>
          <a:p>
            <a:pPr algn="ctr"/>
            <a:r>
              <a:rPr lang="en-US" b="1" dirty="0">
                <a:solidFill>
                  <a:schemeClr val="accent1"/>
                </a:solidFill>
              </a:rPr>
              <a:t>ACE Hardware</a:t>
            </a:r>
          </a:p>
        </p:txBody>
      </p:sp>
      <p:pic>
        <p:nvPicPr>
          <p:cNvPr id="15" name="Picture 14">
            <a:extLst>
              <a:ext uri="{FF2B5EF4-FFF2-40B4-BE49-F238E27FC236}">
                <a16:creationId xmlns:a16="http://schemas.microsoft.com/office/drawing/2014/main" id="{A2340F9D-EEE9-B461-FC7A-33743FA06036}"/>
              </a:ext>
            </a:extLst>
          </p:cNvPr>
          <p:cNvPicPr>
            <a:picLocks noChangeAspect="1"/>
          </p:cNvPicPr>
          <p:nvPr/>
        </p:nvPicPr>
        <p:blipFill>
          <a:blip r:embed="rId4"/>
          <a:stretch>
            <a:fillRect/>
          </a:stretch>
        </p:blipFill>
        <p:spPr>
          <a:xfrm>
            <a:off x="9232515" y="1148580"/>
            <a:ext cx="2338330" cy="1746012"/>
          </a:xfrm>
          <a:prstGeom prst="rect">
            <a:avLst/>
          </a:prstGeom>
        </p:spPr>
      </p:pic>
      <p:sp>
        <p:nvSpPr>
          <p:cNvPr id="16" name="TextBox 15">
            <a:extLst>
              <a:ext uri="{FF2B5EF4-FFF2-40B4-BE49-F238E27FC236}">
                <a16:creationId xmlns:a16="http://schemas.microsoft.com/office/drawing/2014/main" id="{33C329CF-05FE-E166-0018-29737E8CB4CF}"/>
              </a:ext>
            </a:extLst>
          </p:cNvPr>
          <p:cNvSpPr txBox="1"/>
          <p:nvPr/>
        </p:nvSpPr>
        <p:spPr>
          <a:xfrm>
            <a:off x="8757093" y="761583"/>
            <a:ext cx="2753833" cy="369332"/>
          </a:xfrm>
          <a:prstGeom prst="rect">
            <a:avLst/>
          </a:prstGeom>
          <a:noFill/>
        </p:spPr>
        <p:txBody>
          <a:bodyPr wrap="square" rtlCol="0">
            <a:spAutoFit/>
          </a:bodyPr>
          <a:lstStyle/>
          <a:p>
            <a:pPr algn="ctr"/>
            <a:r>
              <a:rPr lang="en-US" b="1" dirty="0">
                <a:solidFill>
                  <a:schemeClr val="accent1"/>
                </a:solidFill>
              </a:rPr>
              <a:t>631. S Lake Dallas Drive</a:t>
            </a:r>
          </a:p>
        </p:txBody>
      </p:sp>
      <p:pic>
        <p:nvPicPr>
          <p:cNvPr id="18" name="Picture 17">
            <a:extLst>
              <a:ext uri="{FF2B5EF4-FFF2-40B4-BE49-F238E27FC236}">
                <a16:creationId xmlns:a16="http://schemas.microsoft.com/office/drawing/2014/main" id="{CFC92A9E-5F7F-9FE6-6A84-0A38CCC59902}"/>
              </a:ext>
            </a:extLst>
          </p:cNvPr>
          <p:cNvPicPr>
            <a:picLocks noChangeAspect="1"/>
          </p:cNvPicPr>
          <p:nvPr/>
        </p:nvPicPr>
        <p:blipFill>
          <a:blip r:embed="rId5"/>
          <a:stretch>
            <a:fillRect/>
          </a:stretch>
        </p:blipFill>
        <p:spPr>
          <a:xfrm>
            <a:off x="6245959" y="3627150"/>
            <a:ext cx="2379919" cy="1435600"/>
          </a:xfrm>
          <a:prstGeom prst="rect">
            <a:avLst/>
          </a:prstGeom>
        </p:spPr>
      </p:pic>
      <p:sp>
        <p:nvSpPr>
          <p:cNvPr id="19" name="TextBox 18">
            <a:extLst>
              <a:ext uri="{FF2B5EF4-FFF2-40B4-BE49-F238E27FC236}">
                <a16:creationId xmlns:a16="http://schemas.microsoft.com/office/drawing/2014/main" id="{41E0A3AF-48F5-3213-449F-E8EFD5DE6D2B}"/>
              </a:ext>
            </a:extLst>
          </p:cNvPr>
          <p:cNvSpPr txBox="1"/>
          <p:nvPr/>
        </p:nvSpPr>
        <p:spPr>
          <a:xfrm>
            <a:off x="5995545" y="3213640"/>
            <a:ext cx="2753833" cy="369332"/>
          </a:xfrm>
          <a:prstGeom prst="rect">
            <a:avLst/>
          </a:prstGeom>
          <a:noFill/>
        </p:spPr>
        <p:txBody>
          <a:bodyPr wrap="square" rtlCol="0">
            <a:spAutoFit/>
          </a:bodyPr>
          <a:lstStyle/>
          <a:p>
            <a:pPr algn="ctr"/>
            <a:r>
              <a:rPr lang="en-US" b="1" dirty="0">
                <a:solidFill>
                  <a:schemeClr val="accent1"/>
                </a:solidFill>
              </a:rPr>
              <a:t>TTMJ</a:t>
            </a:r>
          </a:p>
        </p:txBody>
      </p:sp>
      <p:pic>
        <p:nvPicPr>
          <p:cNvPr id="21" name="Picture 20">
            <a:extLst>
              <a:ext uri="{FF2B5EF4-FFF2-40B4-BE49-F238E27FC236}">
                <a16:creationId xmlns:a16="http://schemas.microsoft.com/office/drawing/2014/main" id="{673C7FBC-B82E-2BCF-77E0-811C3B45B1BA}"/>
              </a:ext>
            </a:extLst>
          </p:cNvPr>
          <p:cNvPicPr>
            <a:picLocks noChangeAspect="1"/>
          </p:cNvPicPr>
          <p:nvPr/>
        </p:nvPicPr>
        <p:blipFill>
          <a:blip r:embed="rId6"/>
          <a:stretch>
            <a:fillRect/>
          </a:stretch>
        </p:blipFill>
        <p:spPr>
          <a:xfrm>
            <a:off x="8757093" y="3991009"/>
            <a:ext cx="3310257" cy="901574"/>
          </a:xfrm>
          <a:prstGeom prst="rect">
            <a:avLst/>
          </a:prstGeom>
        </p:spPr>
      </p:pic>
      <p:sp>
        <p:nvSpPr>
          <p:cNvPr id="22" name="TextBox 21">
            <a:extLst>
              <a:ext uri="{FF2B5EF4-FFF2-40B4-BE49-F238E27FC236}">
                <a16:creationId xmlns:a16="http://schemas.microsoft.com/office/drawing/2014/main" id="{062C4A45-0D2F-3A2E-7A98-CCB76B33DF7E}"/>
              </a:ext>
            </a:extLst>
          </p:cNvPr>
          <p:cNvSpPr txBox="1"/>
          <p:nvPr/>
        </p:nvSpPr>
        <p:spPr>
          <a:xfrm>
            <a:off x="8929241" y="3220442"/>
            <a:ext cx="2753833" cy="369332"/>
          </a:xfrm>
          <a:prstGeom prst="rect">
            <a:avLst/>
          </a:prstGeom>
          <a:noFill/>
        </p:spPr>
        <p:txBody>
          <a:bodyPr wrap="square" rtlCol="0">
            <a:spAutoFit/>
          </a:bodyPr>
          <a:lstStyle/>
          <a:p>
            <a:pPr algn="ctr"/>
            <a:r>
              <a:rPr lang="en-US" b="1" dirty="0">
                <a:solidFill>
                  <a:schemeClr val="accent1"/>
                </a:solidFill>
              </a:rPr>
              <a:t>312 Main Street</a:t>
            </a:r>
          </a:p>
        </p:txBody>
      </p:sp>
      <p:pic>
        <p:nvPicPr>
          <p:cNvPr id="24" name="Picture 23">
            <a:extLst>
              <a:ext uri="{FF2B5EF4-FFF2-40B4-BE49-F238E27FC236}">
                <a16:creationId xmlns:a16="http://schemas.microsoft.com/office/drawing/2014/main" id="{F28DD601-AB70-2A62-969B-726BE0ADF3CC}"/>
              </a:ext>
            </a:extLst>
          </p:cNvPr>
          <p:cNvPicPr>
            <a:picLocks noChangeAspect="1"/>
          </p:cNvPicPr>
          <p:nvPr/>
        </p:nvPicPr>
        <p:blipFill>
          <a:blip r:embed="rId7"/>
          <a:srcRect r="14354" b="19085"/>
          <a:stretch>
            <a:fillRect/>
          </a:stretch>
        </p:blipFill>
        <p:spPr>
          <a:xfrm>
            <a:off x="6245959" y="5592318"/>
            <a:ext cx="4535959" cy="1050788"/>
          </a:xfrm>
          <a:prstGeom prst="rect">
            <a:avLst/>
          </a:prstGeom>
        </p:spPr>
      </p:pic>
      <p:sp>
        <p:nvSpPr>
          <p:cNvPr id="25" name="TextBox 24">
            <a:extLst>
              <a:ext uri="{FF2B5EF4-FFF2-40B4-BE49-F238E27FC236}">
                <a16:creationId xmlns:a16="http://schemas.microsoft.com/office/drawing/2014/main" id="{30950707-91FF-4025-C914-9D22F83FD688}"/>
              </a:ext>
            </a:extLst>
          </p:cNvPr>
          <p:cNvSpPr txBox="1"/>
          <p:nvPr/>
        </p:nvSpPr>
        <p:spPr>
          <a:xfrm>
            <a:off x="5874822" y="5324305"/>
            <a:ext cx="2753833" cy="369332"/>
          </a:xfrm>
          <a:prstGeom prst="rect">
            <a:avLst/>
          </a:prstGeom>
          <a:noFill/>
        </p:spPr>
        <p:txBody>
          <a:bodyPr wrap="square" rtlCol="0">
            <a:spAutoFit/>
          </a:bodyPr>
          <a:lstStyle/>
          <a:p>
            <a:pPr algn="ctr"/>
            <a:r>
              <a:rPr lang="en-US" b="1" dirty="0">
                <a:solidFill>
                  <a:schemeClr val="accent1"/>
                </a:solidFill>
              </a:rPr>
              <a:t>Swisher Industrial</a:t>
            </a:r>
          </a:p>
        </p:txBody>
      </p:sp>
    </p:spTree>
    <p:extLst>
      <p:ext uri="{BB962C8B-B14F-4D97-AF65-F5344CB8AC3E}">
        <p14:creationId xmlns:p14="http://schemas.microsoft.com/office/powerpoint/2010/main" val="198855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EA7410-FEF9-C7CA-BECD-7602284BBF5D}"/>
              </a:ext>
            </a:extLst>
          </p:cNvPr>
          <p:cNvSpPr>
            <a:spLocks noGrp="1"/>
          </p:cNvSpPr>
          <p:nvPr>
            <p:ph type="sldNum" sz="quarter" idx="12"/>
          </p:nvPr>
        </p:nvSpPr>
        <p:spPr/>
        <p:txBody>
          <a:bodyPr/>
          <a:lstStyle/>
          <a:p>
            <a:fld id="{9EC71654-96A5-4280-94F3-931C61A9F92C}" type="slidenum">
              <a:rPr lang="en-US" noProof="0" smtClean="0"/>
              <a:pPr/>
              <a:t>15</a:t>
            </a:fld>
            <a:endParaRPr lang="en-US" noProof="0" dirty="0"/>
          </a:p>
        </p:txBody>
      </p:sp>
      <p:pic>
        <p:nvPicPr>
          <p:cNvPr id="6" name="Content Placeholder 5">
            <a:extLst>
              <a:ext uri="{FF2B5EF4-FFF2-40B4-BE49-F238E27FC236}">
                <a16:creationId xmlns:a16="http://schemas.microsoft.com/office/drawing/2014/main" id="{4964B610-C1B7-25CC-7529-AABC341BC038}"/>
              </a:ext>
            </a:extLst>
          </p:cNvPr>
          <p:cNvPicPr>
            <a:picLocks noGrp="1" noChangeAspect="1"/>
          </p:cNvPicPr>
          <p:nvPr>
            <p:ph idx="1"/>
          </p:nvPr>
        </p:nvPicPr>
        <p:blipFill>
          <a:blip r:embed="rId3"/>
          <a:stretch>
            <a:fillRect/>
          </a:stretch>
        </p:blipFill>
        <p:spPr>
          <a:xfrm>
            <a:off x="515938" y="2581810"/>
            <a:ext cx="4790695" cy="993568"/>
          </a:xfrm>
          <a:prstGeom prst="rect">
            <a:avLst/>
          </a:prstGeom>
          <a:ln w="12700">
            <a:solidFill>
              <a:schemeClr val="tx1"/>
            </a:solidFill>
          </a:ln>
          <a:effectLst>
            <a:outerShdw blurRad="50800" dist="38100" dir="8100000" algn="tr" rotWithShape="0">
              <a:prstClr val="black">
                <a:alpha val="40000"/>
              </a:prstClr>
            </a:outerShdw>
          </a:effectLst>
        </p:spPr>
      </p:pic>
      <p:sp>
        <p:nvSpPr>
          <p:cNvPr id="4" name="Title 3">
            <a:extLst>
              <a:ext uri="{FF2B5EF4-FFF2-40B4-BE49-F238E27FC236}">
                <a16:creationId xmlns:a16="http://schemas.microsoft.com/office/drawing/2014/main" id="{BF75CBC7-889A-23C2-2E3D-F273275EFBDF}"/>
              </a:ext>
            </a:extLst>
          </p:cNvPr>
          <p:cNvSpPr>
            <a:spLocks noGrp="1"/>
          </p:cNvSpPr>
          <p:nvPr>
            <p:ph type="title"/>
          </p:nvPr>
        </p:nvSpPr>
        <p:spPr/>
        <p:txBody>
          <a:bodyPr/>
          <a:lstStyle/>
          <a:p>
            <a:r>
              <a:rPr lang="en-US" dirty="0"/>
              <a:t>Implementation &amp; monitoring  </a:t>
            </a:r>
          </a:p>
        </p:txBody>
      </p:sp>
      <p:sp>
        <p:nvSpPr>
          <p:cNvPr id="5" name="TextBox 4">
            <a:extLst>
              <a:ext uri="{FF2B5EF4-FFF2-40B4-BE49-F238E27FC236}">
                <a16:creationId xmlns:a16="http://schemas.microsoft.com/office/drawing/2014/main" id="{5ADEE9E3-79A8-817F-AA5A-BB2CB5ABDFBF}"/>
              </a:ext>
            </a:extLst>
          </p:cNvPr>
          <p:cNvSpPr txBox="1"/>
          <p:nvPr/>
        </p:nvSpPr>
        <p:spPr>
          <a:xfrm>
            <a:off x="515938" y="1415147"/>
            <a:ext cx="4189412" cy="1015663"/>
          </a:xfrm>
          <a:prstGeom prst="rect">
            <a:avLst/>
          </a:prstGeom>
          <a:noFill/>
        </p:spPr>
        <p:txBody>
          <a:bodyPr wrap="square">
            <a:spAutoFit/>
          </a:bodyPr>
          <a:lstStyle/>
          <a:p>
            <a:r>
              <a:rPr lang="en-US" sz="1400" b="1" u="sng" dirty="0"/>
              <a:t>Implementation Framework</a:t>
            </a:r>
            <a:r>
              <a:rPr lang="en-US" sz="1800" b="1" u="sng" dirty="0"/>
              <a:t>: </a:t>
            </a:r>
            <a:r>
              <a:rPr lang="en-US" sz="1400" dirty="0"/>
              <a:t>A detailed implementation action plan to achieve the overall plans vision for each of the major components of the plan. </a:t>
            </a:r>
          </a:p>
        </p:txBody>
      </p:sp>
      <p:pic>
        <p:nvPicPr>
          <p:cNvPr id="8" name="Picture 7">
            <a:extLst>
              <a:ext uri="{FF2B5EF4-FFF2-40B4-BE49-F238E27FC236}">
                <a16:creationId xmlns:a16="http://schemas.microsoft.com/office/drawing/2014/main" id="{CB54EBA6-8B01-1D4F-CBAB-0A631BC3C418}"/>
              </a:ext>
            </a:extLst>
          </p:cNvPr>
          <p:cNvPicPr>
            <a:picLocks noChangeAspect="1"/>
          </p:cNvPicPr>
          <p:nvPr/>
        </p:nvPicPr>
        <p:blipFill>
          <a:blip r:embed="rId4"/>
          <a:stretch>
            <a:fillRect/>
          </a:stretch>
        </p:blipFill>
        <p:spPr>
          <a:xfrm>
            <a:off x="515938" y="3811347"/>
            <a:ext cx="4789204" cy="2118461"/>
          </a:xfrm>
          <a:prstGeom prst="rect">
            <a:avLst/>
          </a:prstGeom>
          <a:ln w="12700">
            <a:solidFill>
              <a:schemeClr val="tx1"/>
            </a:solidFill>
          </a:ln>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AEDC79C8-4795-CA2D-5990-1BEF44FAB633}"/>
              </a:ext>
            </a:extLst>
          </p:cNvPr>
          <p:cNvPicPr>
            <a:picLocks noChangeAspect="1"/>
          </p:cNvPicPr>
          <p:nvPr/>
        </p:nvPicPr>
        <p:blipFill>
          <a:blip r:embed="rId5"/>
          <a:stretch>
            <a:fillRect/>
          </a:stretch>
        </p:blipFill>
        <p:spPr>
          <a:xfrm>
            <a:off x="5592726" y="1618265"/>
            <a:ext cx="6599274" cy="2193082"/>
          </a:xfrm>
          <a:prstGeom prst="rect">
            <a:avLst/>
          </a:prstGeom>
        </p:spPr>
      </p:pic>
      <p:pic>
        <p:nvPicPr>
          <p:cNvPr id="10" name="Picture 9">
            <a:extLst>
              <a:ext uri="{FF2B5EF4-FFF2-40B4-BE49-F238E27FC236}">
                <a16:creationId xmlns:a16="http://schemas.microsoft.com/office/drawing/2014/main" id="{E98258D4-B80F-1579-C3D4-455BF4E09CC4}"/>
              </a:ext>
            </a:extLst>
          </p:cNvPr>
          <p:cNvPicPr>
            <a:picLocks noChangeAspect="1"/>
          </p:cNvPicPr>
          <p:nvPr/>
        </p:nvPicPr>
        <p:blipFill>
          <a:blip r:embed="rId6"/>
          <a:stretch>
            <a:fillRect/>
          </a:stretch>
        </p:blipFill>
        <p:spPr>
          <a:xfrm>
            <a:off x="5619411" y="3933024"/>
            <a:ext cx="6572589" cy="2018690"/>
          </a:xfrm>
          <a:prstGeom prst="rect">
            <a:avLst/>
          </a:prstGeom>
        </p:spPr>
      </p:pic>
    </p:spTree>
    <p:extLst>
      <p:ext uri="{BB962C8B-B14F-4D97-AF65-F5344CB8AC3E}">
        <p14:creationId xmlns:p14="http://schemas.microsoft.com/office/powerpoint/2010/main" val="1195998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BA14-0E11-7B16-A626-7CAEF1FF6EC1}"/>
            </a:ext>
          </a:extLst>
        </p:cNvPr>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33A44EF2-8503-4A10-2BDB-905211F3F1C4}"/>
              </a:ext>
            </a:extLst>
          </p:cNvPr>
          <p:cNvSpPr/>
          <p:nvPr/>
        </p:nvSpPr>
        <p:spPr>
          <a:xfrm>
            <a:off x="256875" y="3562636"/>
            <a:ext cx="3680641" cy="19858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5E5EBEA5-C050-6335-3B7C-0C50FA418DC5}"/>
              </a:ext>
            </a:extLst>
          </p:cNvPr>
          <p:cNvSpPr/>
          <p:nvPr/>
        </p:nvSpPr>
        <p:spPr>
          <a:xfrm>
            <a:off x="256876" y="974367"/>
            <a:ext cx="3680642" cy="163826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92B94B2-9CA6-D100-E191-3D00A61C33B2}"/>
              </a:ext>
            </a:extLst>
          </p:cNvPr>
          <p:cNvSpPr>
            <a:spLocks noGrp="1"/>
          </p:cNvSpPr>
          <p:nvPr>
            <p:ph type="sldNum" sz="quarter" idx="12"/>
          </p:nvPr>
        </p:nvSpPr>
        <p:spPr/>
        <p:txBody>
          <a:bodyPr/>
          <a:lstStyle/>
          <a:p>
            <a:fld id="{9EC71654-96A5-4280-94F3-931C61A9F92C}" type="slidenum">
              <a:rPr lang="en-US" smtClean="0"/>
              <a:pPr/>
              <a:t>16</a:t>
            </a:fld>
            <a:endParaRPr lang="en-US" dirty="0"/>
          </a:p>
        </p:txBody>
      </p:sp>
      <p:sp>
        <p:nvSpPr>
          <p:cNvPr id="2" name="Title 1">
            <a:extLst>
              <a:ext uri="{FF2B5EF4-FFF2-40B4-BE49-F238E27FC236}">
                <a16:creationId xmlns:a16="http://schemas.microsoft.com/office/drawing/2014/main" id="{2FA190AE-1E75-A18C-EB8A-C8718E27BDCA}"/>
              </a:ext>
            </a:extLst>
          </p:cNvPr>
          <p:cNvSpPr>
            <a:spLocks noGrp="1"/>
          </p:cNvSpPr>
          <p:nvPr>
            <p:ph type="title"/>
          </p:nvPr>
        </p:nvSpPr>
        <p:spPr>
          <a:xfrm>
            <a:off x="515938" y="-98616"/>
            <a:ext cx="11150600" cy="920336"/>
          </a:xfrm>
        </p:spPr>
        <p:txBody>
          <a:bodyPr/>
          <a:lstStyle/>
          <a:p>
            <a:r>
              <a:rPr lang="en-US" dirty="0"/>
              <a:t>Goals + implementation from comprehensive plan </a:t>
            </a:r>
          </a:p>
        </p:txBody>
      </p:sp>
      <p:pic>
        <p:nvPicPr>
          <p:cNvPr id="41" name="Picture 40">
            <a:extLst>
              <a:ext uri="{FF2B5EF4-FFF2-40B4-BE49-F238E27FC236}">
                <a16:creationId xmlns:a16="http://schemas.microsoft.com/office/drawing/2014/main" id="{D62BD5AD-B206-80EE-0E26-9995183343CC}"/>
              </a:ext>
            </a:extLst>
          </p:cNvPr>
          <p:cNvPicPr>
            <a:picLocks noChangeAspect="1"/>
          </p:cNvPicPr>
          <p:nvPr/>
        </p:nvPicPr>
        <p:blipFill>
          <a:blip r:embed="rId3"/>
          <a:stretch>
            <a:fillRect/>
          </a:stretch>
        </p:blipFill>
        <p:spPr>
          <a:xfrm>
            <a:off x="465086" y="1134675"/>
            <a:ext cx="3748672" cy="1638266"/>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Picture 43">
            <a:extLst>
              <a:ext uri="{FF2B5EF4-FFF2-40B4-BE49-F238E27FC236}">
                <a16:creationId xmlns:a16="http://schemas.microsoft.com/office/drawing/2014/main" id="{2EB3C301-74B3-6A8F-C7E4-3264C045FFB4}"/>
              </a:ext>
            </a:extLst>
          </p:cNvPr>
          <p:cNvPicPr>
            <a:picLocks noChangeAspect="1"/>
          </p:cNvPicPr>
          <p:nvPr/>
        </p:nvPicPr>
        <p:blipFill>
          <a:blip r:embed="rId4"/>
          <a:stretch>
            <a:fillRect/>
          </a:stretch>
        </p:blipFill>
        <p:spPr>
          <a:xfrm>
            <a:off x="465085" y="3722945"/>
            <a:ext cx="3748671" cy="1985840"/>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 name="Straight Arrow Connector 2">
            <a:extLst>
              <a:ext uri="{FF2B5EF4-FFF2-40B4-BE49-F238E27FC236}">
                <a16:creationId xmlns:a16="http://schemas.microsoft.com/office/drawing/2014/main" id="{CF730777-661D-CA8B-57D5-ADFD7A60AB93}"/>
              </a:ext>
            </a:extLst>
          </p:cNvPr>
          <p:cNvCxnSpPr/>
          <p:nvPr/>
        </p:nvCxnSpPr>
        <p:spPr>
          <a:xfrm>
            <a:off x="4413379" y="1950098"/>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D4E067C-D988-D691-4CBA-9EF0F215E5A5}"/>
              </a:ext>
            </a:extLst>
          </p:cNvPr>
          <p:cNvCxnSpPr/>
          <p:nvPr/>
        </p:nvCxnSpPr>
        <p:spPr>
          <a:xfrm>
            <a:off x="4413379" y="4715067"/>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52ACD34C-605C-221D-EA29-B1520B8BBA8C}"/>
              </a:ext>
            </a:extLst>
          </p:cNvPr>
          <p:cNvSpPr txBox="1">
            <a:spLocks noGrp="1"/>
          </p:cNvSpPr>
          <p:nvPr>
            <p:ph idx="1"/>
          </p:nvPr>
        </p:nvSpPr>
        <p:spPr>
          <a:xfrm>
            <a:off x="5233953" y="4059495"/>
            <a:ext cx="5046662" cy="992122"/>
          </a:xfrm>
          <a:prstGeom prst="rect">
            <a:avLst/>
          </a:prstGeom>
          <a:ln w="19050">
            <a:solidFill>
              <a:schemeClr val="accent2"/>
            </a:solidFill>
            <a:prstDash val="dashDot"/>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1700" dirty="0"/>
              <a:t>New Roads/Sidewalks: Shady Shores + Hundley Drive</a:t>
            </a:r>
          </a:p>
          <a:p>
            <a:pPr marL="342900" indent="-342900">
              <a:buFont typeface="+mj-lt"/>
              <a:buAutoNum type="arabicPeriod"/>
            </a:pPr>
            <a:r>
              <a:rPr lang="en-US" sz="1700" dirty="0"/>
              <a:t>Encouraging on new applications the improvement and add new sidewalk connections. </a:t>
            </a:r>
          </a:p>
          <a:p>
            <a:pPr marL="800100" lvl="1" indent="-342900">
              <a:buFont typeface="+mj-lt"/>
              <a:buAutoNum type="arabicPeriod"/>
            </a:pPr>
            <a:endParaRPr lang="en-US" sz="1600" dirty="0"/>
          </a:p>
          <a:p>
            <a:endParaRPr lang="en-US" dirty="0"/>
          </a:p>
        </p:txBody>
      </p:sp>
      <p:sp>
        <p:nvSpPr>
          <p:cNvPr id="7" name="Content Placeholder 2">
            <a:extLst>
              <a:ext uri="{FF2B5EF4-FFF2-40B4-BE49-F238E27FC236}">
                <a16:creationId xmlns:a16="http://schemas.microsoft.com/office/drawing/2014/main" id="{857CC2AA-7C20-FF27-7FE9-E7DDA9D2527E}"/>
              </a:ext>
            </a:extLst>
          </p:cNvPr>
          <p:cNvSpPr txBox="1">
            <a:spLocks/>
          </p:cNvSpPr>
          <p:nvPr/>
        </p:nvSpPr>
        <p:spPr>
          <a:xfrm>
            <a:off x="5233953" y="1134675"/>
            <a:ext cx="5046662" cy="1555362"/>
          </a:xfrm>
          <a:prstGeom prst="rect">
            <a:avLst/>
          </a:prstGeom>
          <a:ln w="19050">
            <a:solidFill>
              <a:schemeClr val="accent2"/>
            </a:solidFill>
            <a:prstDash val="dash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1700" dirty="0"/>
              <a:t>Ace Hardware</a:t>
            </a:r>
          </a:p>
          <a:p>
            <a:pPr marL="457200" indent="-457200">
              <a:buFont typeface="+mj-lt"/>
              <a:buAutoNum type="arabicPeriod"/>
            </a:pPr>
            <a:r>
              <a:rPr lang="en-US" sz="1700" dirty="0"/>
              <a:t>TTMJ Townhomes</a:t>
            </a:r>
          </a:p>
          <a:p>
            <a:pPr marL="457200" indent="-457200">
              <a:buFont typeface="+mj-lt"/>
              <a:buAutoNum type="arabicPeriod"/>
            </a:pPr>
            <a:r>
              <a:rPr lang="en-US" sz="1700" dirty="0"/>
              <a:t>Swisher Industrial</a:t>
            </a:r>
          </a:p>
          <a:p>
            <a:pPr marL="457200" indent="-457200">
              <a:buFont typeface="+mj-lt"/>
              <a:buAutoNum type="arabicPeriod"/>
            </a:pPr>
            <a:r>
              <a:rPr lang="en-US" sz="1700" dirty="0"/>
              <a:t> 631 S. Lake Dallas Drive</a:t>
            </a:r>
          </a:p>
          <a:p>
            <a:endParaRPr lang="en-US" sz="1700" dirty="0"/>
          </a:p>
          <a:p>
            <a:pPr marL="800100" lvl="1" indent="-342900">
              <a:buFont typeface="+mj-lt"/>
              <a:buAutoNum type="arabicPeriod"/>
            </a:pPr>
            <a:endParaRPr lang="en-US" sz="1600" dirty="0"/>
          </a:p>
          <a:p>
            <a:endParaRPr lang="en-US" dirty="0"/>
          </a:p>
        </p:txBody>
      </p:sp>
    </p:spTree>
    <p:extLst>
      <p:ext uri="{BB962C8B-B14F-4D97-AF65-F5344CB8AC3E}">
        <p14:creationId xmlns:p14="http://schemas.microsoft.com/office/powerpoint/2010/main" val="739331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A19E-2431-FA0B-B4AA-F394CA376E4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B33DBC-FA1D-1167-DE93-FCA3DF2B4BE0}"/>
              </a:ext>
            </a:extLst>
          </p:cNvPr>
          <p:cNvSpPr>
            <a:spLocks noGrp="1"/>
          </p:cNvSpPr>
          <p:nvPr>
            <p:ph type="sldNum" sz="quarter" idx="12"/>
          </p:nvPr>
        </p:nvSpPr>
        <p:spPr/>
        <p:txBody>
          <a:bodyPr/>
          <a:lstStyle/>
          <a:p>
            <a:fld id="{9EC71654-96A5-4280-94F3-931C61A9F92C}" type="slidenum">
              <a:rPr lang="en-US" smtClean="0"/>
              <a:pPr/>
              <a:t>17</a:t>
            </a:fld>
            <a:endParaRPr lang="en-US" dirty="0"/>
          </a:p>
        </p:txBody>
      </p:sp>
      <p:sp>
        <p:nvSpPr>
          <p:cNvPr id="2" name="Title 1">
            <a:extLst>
              <a:ext uri="{FF2B5EF4-FFF2-40B4-BE49-F238E27FC236}">
                <a16:creationId xmlns:a16="http://schemas.microsoft.com/office/drawing/2014/main" id="{24CB306C-A003-C40B-41EA-A267AE3E7CD2}"/>
              </a:ext>
            </a:extLst>
          </p:cNvPr>
          <p:cNvSpPr>
            <a:spLocks noGrp="1"/>
          </p:cNvSpPr>
          <p:nvPr>
            <p:ph type="title"/>
          </p:nvPr>
        </p:nvSpPr>
        <p:spPr>
          <a:xfrm>
            <a:off x="515938" y="-98616"/>
            <a:ext cx="11150600" cy="920336"/>
          </a:xfrm>
        </p:spPr>
        <p:txBody>
          <a:bodyPr/>
          <a:lstStyle/>
          <a:p>
            <a:r>
              <a:rPr lang="en-US" dirty="0"/>
              <a:t>Goals + implementation from comprehensive plan </a:t>
            </a:r>
          </a:p>
        </p:txBody>
      </p:sp>
      <p:sp>
        <p:nvSpPr>
          <p:cNvPr id="3" name="Rectangle: Rounded Corners 2">
            <a:extLst>
              <a:ext uri="{FF2B5EF4-FFF2-40B4-BE49-F238E27FC236}">
                <a16:creationId xmlns:a16="http://schemas.microsoft.com/office/drawing/2014/main" id="{5FFEBCB5-A682-2B47-C907-B53ADD5F64C4}"/>
              </a:ext>
            </a:extLst>
          </p:cNvPr>
          <p:cNvSpPr/>
          <p:nvPr/>
        </p:nvSpPr>
        <p:spPr>
          <a:xfrm>
            <a:off x="256876" y="974367"/>
            <a:ext cx="3748672" cy="199587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964077D1-3323-E178-C739-6C7EEAD75B0C}"/>
              </a:ext>
            </a:extLst>
          </p:cNvPr>
          <p:cNvPicPr>
            <a:picLocks noChangeAspect="1"/>
          </p:cNvPicPr>
          <p:nvPr/>
        </p:nvPicPr>
        <p:blipFill>
          <a:blip r:embed="rId3"/>
          <a:stretch>
            <a:fillRect/>
          </a:stretch>
        </p:blipFill>
        <p:spPr>
          <a:xfrm>
            <a:off x="515938" y="1227981"/>
            <a:ext cx="3748672" cy="1995871"/>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F3F38D9F-1372-6EFC-56CC-7FA7ED6BE8E8}"/>
              </a:ext>
            </a:extLst>
          </p:cNvPr>
          <p:cNvSpPr/>
          <p:nvPr/>
        </p:nvSpPr>
        <p:spPr>
          <a:xfrm>
            <a:off x="256876" y="3630113"/>
            <a:ext cx="3748672" cy="186101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587CD28-3011-4262-8430-0FB65C3989AC}"/>
              </a:ext>
            </a:extLst>
          </p:cNvPr>
          <p:cNvPicPr>
            <a:picLocks noChangeAspect="1"/>
          </p:cNvPicPr>
          <p:nvPr/>
        </p:nvPicPr>
        <p:blipFill>
          <a:blip r:embed="rId4"/>
          <a:stretch>
            <a:fillRect/>
          </a:stretch>
        </p:blipFill>
        <p:spPr>
          <a:xfrm>
            <a:off x="515938" y="3883727"/>
            <a:ext cx="3748672" cy="1861019"/>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1" name="Straight Arrow Connector 10">
            <a:extLst>
              <a:ext uri="{FF2B5EF4-FFF2-40B4-BE49-F238E27FC236}">
                <a16:creationId xmlns:a16="http://schemas.microsoft.com/office/drawing/2014/main" id="{AD47E4E1-C6F7-9FAB-4F59-CA64587A0F79}"/>
              </a:ext>
            </a:extLst>
          </p:cNvPr>
          <p:cNvCxnSpPr/>
          <p:nvPr/>
        </p:nvCxnSpPr>
        <p:spPr>
          <a:xfrm>
            <a:off x="4413379" y="2220685"/>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7D09DD-2E14-AB39-EADA-301EA7F28C9C}"/>
              </a:ext>
            </a:extLst>
          </p:cNvPr>
          <p:cNvCxnSpPr/>
          <p:nvPr/>
        </p:nvCxnSpPr>
        <p:spPr>
          <a:xfrm>
            <a:off x="4413379" y="4808373"/>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3D4B6DDB-AA3C-A95D-EB92-E0F5BFF0A75E}"/>
              </a:ext>
            </a:extLst>
          </p:cNvPr>
          <p:cNvSpPr txBox="1">
            <a:spLocks noGrp="1"/>
          </p:cNvSpPr>
          <p:nvPr>
            <p:ph idx="1"/>
          </p:nvPr>
        </p:nvSpPr>
        <p:spPr>
          <a:xfrm>
            <a:off x="5252614" y="3806897"/>
            <a:ext cx="5046662" cy="2248670"/>
          </a:xfrm>
          <a:prstGeom prst="rect">
            <a:avLst/>
          </a:prstGeom>
          <a:ln w="19050">
            <a:solidFill>
              <a:schemeClr val="accent2"/>
            </a:solidFill>
            <a:prstDash val="dash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US" sz="1600" dirty="0"/>
              <a:t>Increasing park usage with updates. New Trails and Sidewalks with Hundley Drive and Shady Shores.</a:t>
            </a:r>
          </a:p>
          <a:p>
            <a:pPr marL="457200" indent="-457200">
              <a:buFont typeface="Arial" panose="020B0604020202020204" pitchFamily="34" charset="0"/>
              <a:buAutoNum type="arabicPeriod"/>
            </a:pPr>
            <a:r>
              <a:rPr lang="en-US" sz="1600" dirty="0"/>
              <a:t>Mini Pitches </a:t>
            </a:r>
          </a:p>
          <a:p>
            <a:pPr marL="457200" indent="-457200">
              <a:buFont typeface="Arial" panose="020B0604020202020204" pitchFamily="34" charset="0"/>
              <a:buAutoNum type="arabicPeriod"/>
            </a:pPr>
            <a:r>
              <a:rPr lang="en-US" sz="1600" dirty="0"/>
              <a:t>Resurfacing tennis courts and Court updates </a:t>
            </a:r>
          </a:p>
          <a:p>
            <a:pPr marL="457200" indent="-457200">
              <a:buFont typeface="Arial" panose="020B0604020202020204" pitchFamily="34" charset="0"/>
              <a:buAutoNum type="arabicPeriod"/>
            </a:pPr>
            <a:r>
              <a:rPr lang="en-US" sz="1600" dirty="0"/>
              <a:t>Updates to soccer field - new sod, irrigation and other items. </a:t>
            </a:r>
          </a:p>
          <a:p>
            <a:pPr marL="457200" indent="-457200">
              <a:buAutoNum type="arabicPeriod"/>
            </a:pPr>
            <a:endParaRPr lang="en-US" sz="2000" dirty="0"/>
          </a:p>
          <a:p>
            <a:pPr marL="800100" lvl="1" indent="-342900">
              <a:buFont typeface="+mj-lt"/>
              <a:buAutoNum type="arabicPeriod"/>
            </a:pPr>
            <a:endParaRPr lang="en-US" sz="1600" dirty="0"/>
          </a:p>
          <a:p>
            <a:endParaRPr lang="en-US" dirty="0"/>
          </a:p>
        </p:txBody>
      </p:sp>
      <p:sp>
        <p:nvSpPr>
          <p:cNvPr id="5" name="Content Placeholder 2">
            <a:extLst>
              <a:ext uri="{FF2B5EF4-FFF2-40B4-BE49-F238E27FC236}">
                <a16:creationId xmlns:a16="http://schemas.microsoft.com/office/drawing/2014/main" id="{F045F99B-8CF7-52D1-42BF-437DD77F67EA}"/>
              </a:ext>
            </a:extLst>
          </p:cNvPr>
          <p:cNvSpPr txBox="1">
            <a:spLocks/>
          </p:cNvSpPr>
          <p:nvPr/>
        </p:nvSpPr>
        <p:spPr>
          <a:xfrm>
            <a:off x="5252614" y="936967"/>
            <a:ext cx="5046662" cy="2747027"/>
          </a:xfrm>
          <a:prstGeom prst="rect">
            <a:avLst/>
          </a:prstGeom>
          <a:ln w="19050">
            <a:solidFill>
              <a:schemeClr val="accent2"/>
            </a:solidFill>
            <a:prstDash val="dashDot"/>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AutoNum type="arabicPeriod"/>
            </a:pPr>
            <a:r>
              <a:rPr lang="en-US" sz="2100" dirty="0"/>
              <a:t>Ace Hardware </a:t>
            </a:r>
          </a:p>
          <a:p>
            <a:pPr marL="457200" indent="-457200">
              <a:lnSpc>
                <a:spcPct val="100000"/>
              </a:lnSpc>
              <a:buFont typeface="Arial" panose="020B0604020202020204" pitchFamily="34" charset="0"/>
              <a:buAutoNum type="arabicPeriod"/>
            </a:pPr>
            <a:r>
              <a:rPr lang="en-US" sz="2100" dirty="0"/>
              <a:t>312 Main Street </a:t>
            </a:r>
          </a:p>
          <a:p>
            <a:pPr marL="457200" indent="-457200">
              <a:lnSpc>
                <a:spcPct val="100000"/>
              </a:lnSpc>
              <a:buFont typeface="Arial" panose="020B0604020202020204" pitchFamily="34" charset="0"/>
              <a:buAutoNum type="arabicPeriod"/>
            </a:pPr>
            <a:r>
              <a:rPr lang="en-US" sz="2100" dirty="0"/>
              <a:t>Old City Hall has been transformed into a business hub. </a:t>
            </a:r>
          </a:p>
          <a:p>
            <a:pPr marL="457200" indent="-457200">
              <a:lnSpc>
                <a:spcPct val="100000"/>
              </a:lnSpc>
              <a:buFont typeface="Arial" panose="020B0604020202020204" pitchFamily="34" charset="0"/>
              <a:buAutoNum type="arabicPeriod"/>
            </a:pPr>
            <a:r>
              <a:rPr lang="en-US" sz="2100" dirty="0"/>
              <a:t>B.I.G. Grants</a:t>
            </a:r>
          </a:p>
          <a:p>
            <a:pPr marL="457200" indent="-457200">
              <a:lnSpc>
                <a:spcPct val="100000"/>
              </a:lnSpc>
              <a:buFont typeface="Arial" panose="020B0604020202020204" pitchFamily="34" charset="0"/>
              <a:buAutoNum type="arabicPeriod"/>
            </a:pPr>
            <a:r>
              <a:rPr lang="en-US" sz="2100" dirty="0"/>
              <a:t>City purchased old homes next to Ace hardware to encourage additional business growth. </a:t>
            </a:r>
          </a:p>
          <a:p>
            <a:pPr marL="457200" indent="-457200">
              <a:lnSpc>
                <a:spcPct val="100000"/>
              </a:lnSpc>
              <a:buFont typeface="Arial" panose="020B0604020202020204" pitchFamily="34" charset="0"/>
              <a:buAutoNum type="arabicPeriod"/>
            </a:pPr>
            <a:r>
              <a:rPr lang="en-US" sz="2100" dirty="0"/>
              <a:t>Old QT site is now being revitalized into a development that will increase property tax revenue for the City. </a:t>
            </a:r>
          </a:p>
          <a:p>
            <a:pPr marL="800100" lvl="1" indent="-342900">
              <a:buFont typeface="+mj-lt"/>
              <a:buAutoNum type="arabicPeriod"/>
            </a:pPr>
            <a:endParaRPr lang="en-US" sz="1600" dirty="0"/>
          </a:p>
          <a:p>
            <a:endParaRPr lang="en-US" dirty="0"/>
          </a:p>
        </p:txBody>
      </p:sp>
    </p:spTree>
    <p:extLst>
      <p:ext uri="{BB962C8B-B14F-4D97-AF65-F5344CB8AC3E}">
        <p14:creationId xmlns:p14="http://schemas.microsoft.com/office/powerpoint/2010/main" val="755508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5F93-34A9-F80D-1BD9-A0B85EB4D34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D96F1E-29F7-1EEB-344C-37096D07C4FE}"/>
              </a:ext>
            </a:extLst>
          </p:cNvPr>
          <p:cNvSpPr>
            <a:spLocks noGrp="1"/>
          </p:cNvSpPr>
          <p:nvPr>
            <p:ph type="sldNum" sz="quarter" idx="12"/>
          </p:nvPr>
        </p:nvSpPr>
        <p:spPr/>
        <p:txBody>
          <a:bodyPr/>
          <a:lstStyle/>
          <a:p>
            <a:fld id="{9EC71654-96A5-4280-94F3-931C61A9F92C}" type="slidenum">
              <a:rPr lang="en-US" smtClean="0"/>
              <a:pPr/>
              <a:t>18</a:t>
            </a:fld>
            <a:endParaRPr lang="en-US" dirty="0"/>
          </a:p>
        </p:txBody>
      </p:sp>
      <p:sp>
        <p:nvSpPr>
          <p:cNvPr id="2" name="Title 1">
            <a:extLst>
              <a:ext uri="{FF2B5EF4-FFF2-40B4-BE49-F238E27FC236}">
                <a16:creationId xmlns:a16="http://schemas.microsoft.com/office/drawing/2014/main" id="{C417346D-4346-8E60-C9FA-12D9ADBF57B8}"/>
              </a:ext>
            </a:extLst>
          </p:cNvPr>
          <p:cNvSpPr>
            <a:spLocks noGrp="1"/>
          </p:cNvSpPr>
          <p:nvPr>
            <p:ph type="title"/>
          </p:nvPr>
        </p:nvSpPr>
        <p:spPr>
          <a:xfrm>
            <a:off x="515938" y="-98616"/>
            <a:ext cx="11150600" cy="920336"/>
          </a:xfrm>
        </p:spPr>
        <p:txBody>
          <a:bodyPr/>
          <a:lstStyle/>
          <a:p>
            <a:r>
              <a:rPr lang="en-US" dirty="0"/>
              <a:t>Goals + implementation from comprehensive plan </a:t>
            </a:r>
          </a:p>
        </p:txBody>
      </p:sp>
      <p:sp>
        <p:nvSpPr>
          <p:cNvPr id="3" name="Rectangle: Rounded Corners 2">
            <a:extLst>
              <a:ext uri="{FF2B5EF4-FFF2-40B4-BE49-F238E27FC236}">
                <a16:creationId xmlns:a16="http://schemas.microsoft.com/office/drawing/2014/main" id="{395E5D0E-9890-ACE7-D672-01E972DD2196}"/>
              </a:ext>
            </a:extLst>
          </p:cNvPr>
          <p:cNvSpPr/>
          <p:nvPr/>
        </p:nvSpPr>
        <p:spPr>
          <a:xfrm>
            <a:off x="256876" y="974368"/>
            <a:ext cx="3748672" cy="1487227"/>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34721FC1-7F69-A894-EF65-62C1DF32EC13}"/>
              </a:ext>
            </a:extLst>
          </p:cNvPr>
          <p:cNvPicPr>
            <a:picLocks noChangeAspect="1"/>
          </p:cNvPicPr>
          <p:nvPr/>
        </p:nvPicPr>
        <p:blipFill>
          <a:blip r:embed="rId3"/>
          <a:stretch>
            <a:fillRect/>
          </a:stretch>
        </p:blipFill>
        <p:spPr>
          <a:xfrm>
            <a:off x="515937" y="1227981"/>
            <a:ext cx="3741409" cy="1487227"/>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A92C14A0-AC14-1BE0-2257-A7D867648197}"/>
              </a:ext>
            </a:extLst>
          </p:cNvPr>
          <p:cNvSpPr/>
          <p:nvPr/>
        </p:nvSpPr>
        <p:spPr>
          <a:xfrm>
            <a:off x="256876" y="3399178"/>
            <a:ext cx="3748672" cy="163707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D86E29F7-14A4-B681-86DA-152EC38EBAB5}"/>
              </a:ext>
            </a:extLst>
          </p:cNvPr>
          <p:cNvPicPr>
            <a:picLocks noChangeAspect="1"/>
          </p:cNvPicPr>
          <p:nvPr/>
        </p:nvPicPr>
        <p:blipFill>
          <a:blip r:embed="rId4"/>
          <a:stretch>
            <a:fillRect/>
          </a:stretch>
        </p:blipFill>
        <p:spPr>
          <a:xfrm>
            <a:off x="515937" y="3652791"/>
            <a:ext cx="3741409" cy="1637071"/>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8" name="Straight Arrow Connector 7">
            <a:extLst>
              <a:ext uri="{FF2B5EF4-FFF2-40B4-BE49-F238E27FC236}">
                <a16:creationId xmlns:a16="http://schemas.microsoft.com/office/drawing/2014/main" id="{FC81F978-B31D-1821-D512-4321CD48B4EE}"/>
              </a:ext>
            </a:extLst>
          </p:cNvPr>
          <p:cNvCxnSpPr/>
          <p:nvPr/>
        </p:nvCxnSpPr>
        <p:spPr>
          <a:xfrm>
            <a:off x="4413379" y="1968760"/>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91C3B5-EB88-9503-DDCC-0BE16F39B434}"/>
              </a:ext>
            </a:extLst>
          </p:cNvPr>
          <p:cNvCxnSpPr/>
          <p:nvPr/>
        </p:nvCxnSpPr>
        <p:spPr>
          <a:xfrm>
            <a:off x="4413379" y="4472480"/>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B01BD80-90ED-6F4F-9CF5-3224F26AADAC}"/>
              </a:ext>
            </a:extLst>
          </p:cNvPr>
          <p:cNvSpPr txBox="1">
            <a:spLocks noGrp="1"/>
          </p:cNvSpPr>
          <p:nvPr>
            <p:ph idx="1"/>
          </p:nvPr>
        </p:nvSpPr>
        <p:spPr>
          <a:xfrm>
            <a:off x="5411325" y="3429000"/>
            <a:ext cx="5046662" cy="1786803"/>
          </a:xfrm>
          <a:prstGeom prst="rect">
            <a:avLst/>
          </a:prstGeom>
          <a:ln w="19050">
            <a:solidFill>
              <a:schemeClr val="accent2"/>
            </a:solidFill>
            <a:prstDash val="dash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US" sz="1600" dirty="0"/>
              <a:t>Teamed up with LCMUA on road repairs to coincide with their water and sewer line repairs. </a:t>
            </a:r>
          </a:p>
          <a:p>
            <a:pPr marL="457200" indent="-457200">
              <a:buFont typeface="Arial" panose="020B0604020202020204" pitchFamily="34" charset="0"/>
              <a:buAutoNum type="arabicPeriod"/>
            </a:pPr>
            <a:r>
              <a:rPr lang="en-US" sz="1600" dirty="0"/>
              <a:t>All new water and sewer on Hundley and Shady Shores – City requested from County to cover additional expenditures. </a:t>
            </a:r>
          </a:p>
          <a:p>
            <a:pPr marL="457200" indent="-457200">
              <a:buFont typeface="Arial" panose="020B0604020202020204" pitchFamily="34" charset="0"/>
              <a:buAutoNum type="arabicPeriod"/>
            </a:pPr>
            <a:r>
              <a:rPr lang="en-US" sz="1600" dirty="0"/>
              <a:t>New underground storm water system. </a:t>
            </a:r>
          </a:p>
          <a:p>
            <a:pPr marL="800100" lvl="1" indent="-342900">
              <a:buFont typeface="+mj-lt"/>
              <a:buAutoNum type="arabicPeriod"/>
            </a:pPr>
            <a:endParaRPr lang="en-US" sz="1600" dirty="0"/>
          </a:p>
          <a:p>
            <a:endParaRPr lang="en-US" dirty="0"/>
          </a:p>
        </p:txBody>
      </p:sp>
      <p:sp>
        <p:nvSpPr>
          <p:cNvPr id="7" name="Content Placeholder 2">
            <a:extLst>
              <a:ext uri="{FF2B5EF4-FFF2-40B4-BE49-F238E27FC236}">
                <a16:creationId xmlns:a16="http://schemas.microsoft.com/office/drawing/2014/main" id="{83C2782D-3FD7-63A3-6A38-90CE991737E1}"/>
              </a:ext>
            </a:extLst>
          </p:cNvPr>
          <p:cNvSpPr txBox="1">
            <a:spLocks/>
          </p:cNvSpPr>
          <p:nvPr/>
        </p:nvSpPr>
        <p:spPr>
          <a:xfrm>
            <a:off x="5411325" y="1075358"/>
            <a:ext cx="5046662" cy="1786803"/>
          </a:xfrm>
          <a:prstGeom prst="rect">
            <a:avLst/>
          </a:prstGeom>
          <a:ln w="19050">
            <a:solidFill>
              <a:schemeClr val="accent2"/>
            </a:solidFill>
            <a:prstDash val="dash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US" sz="1600" dirty="0"/>
              <a:t>New Financial Software</a:t>
            </a:r>
          </a:p>
          <a:p>
            <a:pPr marL="457200" indent="-457200">
              <a:buFont typeface="Arial" panose="020B0604020202020204" pitchFamily="34" charset="0"/>
              <a:buAutoNum type="arabicPeriod"/>
            </a:pPr>
            <a:r>
              <a:rPr lang="en-US" sz="1600" dirty="0"/>
              <a:t>New Financial Director was hired to help keep the City innovative and efficient with tracking </a:t>
            </a:r>
          </a:p>
          <a:p>
            <a:pPr marL="800100" lvl="1" indent="-342900">
              <a:buFont typeface="+mj-lt"/>
              <a:buAutoNum type="arabicPeriod"/>
            </a:pPr>
            <a:endParaRPr lang="en-US" sz="1600" dirty="0"/>
          </a:p>
          <a:p>
            <a:endParaRPr lang="en-US" dirty="0"/>
          </a:p>
        </p:txBody>
      </p:sp>
    </p:spTree>
    <p:extLst>
      <p:ext uri="{BB962C8B-B14F-4D97-AF65-F5344CB8AC3E}">
        <p14:creationId xmlns:p14="http://schemas.microsoft.com/office/powerpoint/2010/main" val="2140359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444AA-E1D7-B6C4-5996-A7B8C0C7C5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D55632-EE09-48DD-268C-A861DEC224BA}"/>
              </a:ext>
            </a:extLst>
          </p:cNvPr>
          <p:cNvSpPr>
            <a:spLocks noGrp="1"/>
          </p:cNvSpPr>
          <p:nvPr>
            <p:ph type="sldNum" sz="quarter" idx="12"/>
          </p:nvPr>
        </p:nvSpPr>
        <p:spPr/>
        <p:txBody>
          <a:bodyPr/>
          <a:lstStyle/>
          <a:p>
            <a:fld id="{9EC71654-96A5-4280-94F3-931C61A9F92C}" type="slidenum">
              <a:rPr lang="en-US" smtClean="0"/>
              <a:pPr/>
              <a:t>19</a:t>
            </a:fld>
            <a:endParaRPr lang="en-US" dirty="0"/>
          </a:p>
        </p:txBody>
      </p:sp>
      <p:sp>
        <p:nvSpPr>
          <p:cNvPr id="2" name="Title 1">
            <a:extLst>
              <a:ext uri="{FF2B5EF4-FFF2-40B4-BE49-F238E27FC236}">
                <a16:creationId xmlns:a16="http://schemas.microsoft.com/office/drawing/2014/main" id="{DC738E39-56EF-675C-117C-8A008BEC7447}"/>
              </a:ext>
            </a:extLst>
          </p:cNvPr>
          <p:cNvSpPr>
            <a:spLocks noGrp="1"/>
          </p:cNvSpPr>
          <p:nvPr>
            <p:ph type="title"/>
          </p:nvPr>
        </p:nvSpPr>
        <p:spPr>
          <a:xfrm>
            <a:off x="515938" y="-98616"/>
            <a:ext cx="11150600" cy="920336"/>
          </a:xfrm>
        </p:spPr>
        <p:txBody>
          <a:bodyPr/>
          <a:lstStyle/>
          <a:p>
            <a:r>
              <a:rPr lang="en-US" dirty="0"/>
              <a:t>Goals + implementation from comprehensive plan </a:t>
            </a:r>
          </a:p>
        </p:txBody>
      </p:sp>
      <p:sp>
        <p:nvSpPr>
          <p:cNvPr id="6" name="Rectangle: Rounded Corners 5">
            <a:extLst>
              <a:ext uri="{FF2B5EF4-FFF2-40B4-BE49-F238E27FC236}">
                <a16:creationId xmlns:a16="http://schemas.microsoft.com/office/drawing/2014/main" id="{BC66BE86-F20E-C3BF-A669-FEC6F1146F03}"/>
              </a:ext>
            </a:extLst>
          </p:cNvPr>
          <p:cNvSpPr/>
          <p:nvPr/>
        </p:nvSpPr>
        <p:spPr>
          <a:xfrm>
            <a:off x="256876" y="974368"/>
            <a:ext cx="3748672" cy="179145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3A81A6-F931-5D2B-0603-E27A61B5B4CD}"/>
              </a:ext>
            </a:extLst>
          </p:cNvPr>
          <p:cNvPicPr>
            <a:picLocks noChangeAspect="1"/>
          </p:cNvPicPr>
          <p:nvPr/>
        </p:nvPicPr>
        <p:blipFill>
          <a:blip r:embed="rId3"/>
          <a:stretch>
            <a:fillRect/>
          </a:stretch>
        </p:blipFill>
        <p:spPr>
          <a:xfrm>
            <a:off x="515938" y="1199388"/>
            <a:ext cx="3741409" cy="1791453"/>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916080F4-33BF-3A21-A955-1F549D66E207}"/>
              </a:ext>
            </a:extLst>
          </p:cNvPr>
          <p:cNvSpPr/>
          <p:nvPr/>
        </p:nvSpPr>
        <p:spPr>
          <a:xfrm>
            <a:off x="256876" y="3428999"/>
            <a:ext cx="3748672" cy="213113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99D8C17-043E-01BF-69DB-C899F8074F9B}"/>
              </a:ext>
            </a:extLst>
          </p:cNvPr>
          <p:cNvPicPr>
            <a:picLocks noChangeAspect="1"/>
          </p:cNvPicPr>
          <p:nvPr/>
        </p:nvPicPr>
        <p:blipFill>
          <a:blip r:embed="rId4"/>
          <a:stretch>
            <a:fillRect/>
          </a:stretch>
        </p:blipFill>
        <p:spPr>
          <a:xfrm>
            <a:off x="515938" y="3654021"/>
            <a:ext cx="3741409" cy="2131140"/>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1" name="Straight Arrow Connector 10">
            <a:extLst>
              <a:ext uri="{FF2B5EF4-FFF2-40B4-BE49-F238E27FC236}">
                <a16:creationId xmlns:a16="http://schemas.microsoft.com/office/drawing/2014/main" id="{C9CE1815-74A7-4700-2FAF-5AE95818D7C2}"/>
              </a:ext>
            </a:extLst>
          </p:cNvPr>
          <p:cNvCxnSpPr/>
          <p:nvPr/>
        </p:nvCxnSpPr>
        <p:spPr>
          <a:xfrm>
            <a:off x="4413379" y="4711962"/>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ECCFC89-0600-13B1-E364-6DDA276FA7E9}"/>
              </a:ext>
            </a:extLst>
          </p:cNvPr>
          <p:cNvCxnSpPr/>
          <p:nvPr/>
        </p:nvCxnSpPr>
        <p:spPr>
          <a:xfrm>
            <a:off x="4413379" y="1950098"/>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BC18B4C8-4669-D6F5-7A92-DA1D8B67CE03}"/>
              </a:ext>
            </a:extLst>
          </p:cNvPr>
          <p:cNvSpPr txBox="1">
            <a:spLocks noGrp="1"/>
          </p:cNvSpPr>
          <p:nvPr>
            <p:ph idx="1"/>
          </p:nvPr>
        </p:nvSpPr>
        <p:spPr>
          <a:xfrm>
            <a:off x="5259877" y="1204038"/>
            <a:ext cx="5046662" cy="1786803"/>
          </a:xfrm>
          <a:prstGeom prst="rect">
            <a:avLst/>
          </a:prstGeom>
          <a:ln w="19050">
            <a:solidFill>
              <a:schemeClr val="accent2"/>
            </a:solidFill>
            <a:prstDash val="dash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1600" dirty="0"/>
              <a:t>Additional landscaping along the main routes of Hundley Drive and Shady Shores. </a:t>
            </a:r>
          </a:p>
          <a:p>
            <a:pPr marL="457200" indent="-457200">
              <a:buAutoNum type="arabicPeriod"/>
            </a:pPr>
            <a:r>
              <a:rPr lang="en-US" sz="1600" dirty="0"/>
              <a:t>631 S. Lake Dallas Drive and adding additional landscaping along I35 through development review process. </a:t>
            </a:r>
          </a:p>
          <a:p>
            <a:pPr marL="0" indent="0">
              <a:buNone/>
            </a:pPr>
            <a:endParaRPr lang="en-US" sz="1600" dirty="0"/>
          </a:p>
          <a:p>
            <a:endParaRPr lang="en-US" dirty="0"/>
          </a:p>
        </p:txBody>
      </p:sp>
      <p:sp>
        <p:nvSpPr>
          <p:cNvPr id="13" name="Content Placeholder 2">
            <a:extLst>
              <a:ext uri="{FF2B5EF4-FFF2-40B4-BE49-F238E27FC236}">
                <a16:creationId xmlns:a16="http://schemas.microsoft.com/office/drawing/2014/main" id="{6D3AAC30-A742-D187-C1F4-805341C84EB9}"/>
              </a:ext>
            </a:extLst>
          </p:cNvPr>
          <p:cNvSpPr txBox="1">
            <a:spLocks/>
          </p:cNvSpPr>
          <p:nvPr/>
        </p:nvSpPr>
        <p:spPr>
          <a:xfrm>
            <a:off x="5259877" y="3654020"/>
            <a:ext cx="5046662" cy="1999933"/>
          </a:xfrm>
          <a:prstGeom prst="rect">
            <a:avLst/>
          </a:prstGeom>
          <a:ln w="19050">
            <a:solidFill>
              <a:schemeClr val="accent2"/>
            </a:solidFill>
            <a:prstDash val="dash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US" sz="1600" dirty="0"/>
              <a:t>312 Main Street – Additional enhanced sidewalk and provided for more mixed use development</a:t>
            </a:r>
          </a:p>
          <a:p>
            <a:pPr marL="457200" indent="-457200">
              <a:buFont typeface="Arial" panose="020B0604020202020204" pitchFamily="34" charset="0"/>
              <a:buAutoNum type="arabicPeriod"/>
            </a:pPr>
            <a:r>
              <a:rPr lang="en-US" sz="1600" dirty="0"/>
              <a:t>Walters Tavern- Increase business activities creating more of an active hub within the downtown area</a:t>
            </a:r>
          </a:p>
          <a:p>
            <a:pPr marL="457200" indent="-457200">
              <a:buFont typeface="Arial" panose="020B0604020202020204" pitchFamily="34" charset="0"/>
              <a:buAutoNum type="arabicPeriod"/>
            </a:pPr>
            <a:r>
              <a:rPr lang="en-US" sz="1600" dirty="0"/>
              <a:t>TTMJ- Creates more walkable areas with housing being mixed in within the Downtown area</a:t>
            </a:r>
          </a:p>
          <a:p>
            <a:pPr marL="457200" indent="-457200">
              <a:buFont typeface="Arial" panose="020B0604020202020204" pitchFamily="34" charset="0"/>
              <a:buAutoNum type="arabicPeriod"/>
            </a:pPr>
            <a:endParaRPr lang="en-US" sz="1600" dirty="0"/>
          </a:p>
          <a:p>
            <a:pPr marL="457200" indent="-457200">
              <a:buFont typeface="Arial" panose="020B0604020202020204" pitchFamily="34" charset="0"/>
              <a:buAutoNum type="arabicPeriod"/>
            </a:pPr>
            <a:endParaRPr lang="en-US" sz="1600" dirty="0"/>
          </a:p>
          <a:p>
            <a:endParaRPr lang="en-US" dirty="0"/>
          </a:p>
        </p:txBody>
      </p:sp>
    </p:spTree>
    <p:extLst>
      <p:ext uri="{BB962C8B-B14F-4D97-AF65-F5344CB8AC3E}">
        <p14:creationId xmlns:p14="http://schemas.microsoft.com/office/powerpoint/2010/main" val="3732054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07DDE-01D9-3F47-C0EC-79D6ED7E735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C1334F-1260-02A0-6B0C-58614F97D0D5}"/>
              </a:ext>
            </a:extLst>
          </p:cNvPr>
          <p:cNvSpPr>
            <a:spLocks noGrp="1"/>
          </p:cNvSpPr>
          <p:nvPr>
            <p:ph type="sldNum" sz="quarter" idx="12"/>
          </p:nvPr>
        </p:nvSpPr>
        <p:spPr/>
        <p:txBody>
          <a:bodyPr/>
          <a:lstStyle/>
          <a:p>
            <a:fld id="{9EC71654-96A5-4280-94F3-931C61A9F92C}" type="slidenum">
              <a:rPr lang="en-US" smtClean="0"/>
              <a:pPr/>
              <a:t>2</a:t>
            </a:fld>
            <a:endParaRPr lang="en-US" dirty="0"/>
          </a:p>
        </p:txBody>
      </p:sp>
      <p:sp>
        <p:nvSpPr>
          <p:cNvPr id="2" name="Title 1">
            <a:extLst>
              <a:ext uri="{FF2B5EF4-FFF2-40B4-BE49-F238E27FC236}">
                <a16:creationId xmlns:a16="http://schemas.microsoft.com/office/drawing/2014/main" id="{085EFDB3-A657-5F96-21CB-B73B60964BFF}"/>
              </a:ext>
            </a:extLst>
          </p:cNvPr>
          <p:cNvSpPr>
            <a:spLocks noGrp="1"/>
          </p:cNvSpPr>
          <p:nvPr>
            <p:ph type="title"/>
          </p:nvPr>
        </p:nvSpPr>
        <p:spPr/>
        <p:txBody>
          <a:bodyPr/>
          <a:lstStyle/>
          <a:p>
            <a:r>
              <a:rPr lang="en-US" dirty="0"/>
              <a:t>Key Provisions of Texas Local Government Code Chapter 213</a:t>
            </a:r>
          </a:p>
        </p:txBody>
      </p:sp>
      <p:graphicFrame>
        <p:nvGraphicFramePr>
          <p:cNvPr id="13" name="Content Placeholder 7">
            <a:extLst>
              <a:ext uri="{FF2B5EF4-FFF2-40B4-BE49-F238E27FC236}">
                <a16:creationId xmlns:a16="http://schemas.microsoft.com/office/drawing/2014/main" id="{AF07AA6D-1CD8-612E-DF5E-CA5BDE13602D}"/>
              </a:ext>
            </a:extLst>
          </p:cNvPr>
          <p:cNvGraphicFramePr>
            <a:graphicFrameLocks noGrp="1"/>
          </p:cNvGraphicFramePr>
          <p:nvPr>
            <p:ph idx="1"/>
            <p:extLst>
              <p:ext uri="{D42A27DB-BD31-4B8C-83A1-F6EECF244321}">
                <p14:modId xmlns:p14="http://schemas.microsoft.com/office/powerpoint/2010/main" val="2023404650"/>
              </p:ext>
            </p:extLst>
          </p:nvPr>
        </p:nvGraphicFramePr>
        <p:xfrm>
          <a:off x="376237" y="1516050"/>
          <a:ext cx="11430001" cy="4272925"/>
        </p:xfrm>
        <a:graphic>
          <a:graphicData uri="http://schemas.openxmlformats.org/drawingml/2006/table">
            <a:tbl>
              <a:tblPr firstRow="1" bandRow="1">
                <a:tableStyleId>{5C22544A-7EE6-4342-B048-85BDC9FD1C3A}</a:tableStyleId>
              </a:tblPr>
              <a:tblGrid>
                <a:gridCol w="4445059">
                  <a:extLst>
                    <a:ext uri="{9D8B030D-6E8A-4147-A177-3AD203B41FA5}">
                      <a16:colId xmlns:a16="http://schemas.microsoft.com/office/drawing/2014/main" val="3453936557"/>
                    </a:ext>
                  </a:extLst>
                </a:gridCol>
                <a:gridCol w="6984942">
                  <a:extLst>
                    <a:ext uri="{9D8B030D-6E8A-4147-A177-3AD203B41FA5}">
                      <a16:colId xmlns:a16="http://schemas.microsoft.com/office/drawing/2014/main" val="3190777301"/>
                    </a:ext>
                  </a:extLst>
                </a:gridCol>
              </a:tblGrid>
              <a:tr h="678005">
                <a:tc>
                  <a:txBody>
                    <a:bodyPr/>
                    <a:lstStyle/>
                    <a:p>
                      <a:pPr>
                        <a:buNone/>
                      </a:pPr>
                      <a:r>
                        <a:rPr lang="en-US" sz="2000" b="1" cap="all" spc="150" dirty="0">
                          <a:solidFill>
                            <a:schemeClr val="tx1"/>
                          </a:solidFill>
                        </a:rPr>
                        <a:t>Legal Element</a:t>
                      </a:r>
                    </a:p>
                  </a:txBody>
                  <a:tcPr marL="167639" marR="167639" marT="167639" marB="167639" anchor="ctr"/>
                </a:tc>
                <a:tc>
                  <a:txBody>
                    <a:bodyPr/>
                    <a:lstStyle/>
                    <a:p>
                      <a:pPr>
                        <a:buNone/>
                      </a:pPr>
                      <a:r>
                        <a:rPr lang="en-US" sz="2000" b="1" cap="all" spc="150">
                          <a:solidFill>
                            <a:schemeClr val="tx1"/>
                          </a:solidFill>
                        </a:rPr>
                        <a:t>Description</a:t>
                      </a:r>
                    </a:p>
                  </a:txBody>
                  <a:tcPr marL="167639" marR="167639" marT="167639" marB="167639" anchor="ctr"/>
                </a:tc>
                <a:extLst>
                  <a:ext uri="{0D108BD9-81ED-4DB2-BD59-A6C34878D82A}">
                    <a16:rowId xmlns:a16="http://schemas.microsoft.com/office/drawing/2014/main" val="1135124671"/>
                  </a:ext>
                </a:extLst>
              </a:tr>
              <a:tr h="622126">
                <a:tc>
                  <a:txBody>
                    <a:bodyPr/>
                    <a:lstStyle/>
                    <a:p>
                      <a:pPr>
                        <a:buNone/>
                      </a:pPr>
                      <a:r>
                        <a:rPr lang="en-US" sz="1600" b="1" cap="none" spc="0">
                          <a:solidFill>
                            <a:schemeClr val="tx1"/>
                          </a:solidFill>
                        </a:rPr>
                        <a:t>Adoption Requirement</a:t>
                      </a:r>
                    </a:p>
                  </a:txBody>
                  <a:tcPr marL="167639" marR="167639" marT="167639" marB="167639" anchor="ctr"/>
                </a:tc>
                <a:tc>
                  <a:txBody>
                    <a:bodyPr/>
                    <a:lstStyle/>
                    <a:p>
                      <a:pPr>
                        <a:buNone/>
                      </a:pPr>
                      <a:r>
                        <a:rPr lang="en-US" sz="1600" cap="none" spc="0" dirty="0">
                          <a:solidFill>
                            <a:schemeClr val="tx1"/>
                          </a:solidFill>
                        </a:rPr>
                        <a:t>Plan adoption is optional; cities may adopt but are not required.</a:t>
                      </a:r>
                    </a:p>
                  </a:txBody>
                  <a:tcPr marL="167639" marR="167639" marT="167639" marB="167639" anchor="ctr"/>
                </a:tc>
                <a:extLst>
                  <a:ext uri="{0D108BD9-81ED-4DB2-BD59-A6C34878D82A}">
                    <a16:rowId xmlns:a16="http://schemas.microsoft.com/office/drawing/2014/main" val="3082001648"/>
                  </a:ext>
                </a:extLst>
              </a:tr>
              <a:tr h="864271">
                <a:tc>
                  <a:txBody>
                    <a:bodyPr/>
                    <a:lstStyle/>
                    <a:p>
                      <a:pPr>
                        <a:buNone/>
                      </a:pPr>
                      <a:r>
                        <a:rPr lang="en-US" sz="1600" b="1" cap="none" spc="0" dirty="0">
                          <a:solidFill>
                            <a:schemeClr val="tx1"/>
                          </a:solidFill>
                        </a:rPr>
                        <a:t>Content Flexibility</a:t>
                      </a:r>
                    </a:p>
                  </a:txBody>
                  <a:tcPr marL="167639" marR="167639" marT="167639" marB="167639" anchor="ctr"/>
                </a:tc>
                <a:tc>
                  <a:txBody>
                    <a:bodyPr/>
                    <a:lstStyle/>
                    <a:p>
                      <a:pPr>
                        <a:buNone/>
                      </a:pPr>
                      <a:r>
                        <a:rPr lang="en-US" sz="1600" cap="none" spc="0">
                          <a:solidFill>
                            <a:schemeClr val="tx1"/>
                          </a:solidFill>
                        </a:rPr>
                        <a:t>Cities define content and may include land use, transportation, and public facilities.</a:t>
                      </a:r>
                    </a:p>
                  </a:txBody>
                  <a:tcPr marL="167639" marR="167639" marT="167639" marB="167639" anchor="ctr"/>
                </a:tc>
                <a:extLst>
                  <a:ext uri="{0D108BD9-81ED-4DB2-BD59-A6C34878D82A}">
                    <a16:rowId xmlns:a16="http://schemas.microsoft.com/office/drawing/2014/main" val="951359209"/>
                  </a:ext>
                </a:extLst>
              </a:tr>
              <a:tr h="864271">
                <a:tc>
                  <a:txBody>
                    <a:bodyPr/>
                    <a:lstStyle/>
                    <a:p>
                      <a:pPr>
                        <a:buNone/>
                      </a:pPr>
                      <a:r>
                        <a:rPr lang="en-US" sz="1600" b="1" cap="none" spc="0">
                          <a:solidFill>
                            <a:schemeClr val="tx1"/>
                          </a:solidFill>
                        </a:rPr>
                        <a:t>Adoption Process</a:t>
                      </a:r>
                    </a:p>
                  </a:txBody>
                  <a:tcPr marL="167639" marR="167639" marT="167639" marB="167639" anchor="ctr"/>
                </a:tc>
                <a:tc>
                  <a:txBody>
                    <a:bodyPr/>
                    <a:lstStyle/>
                    <a:p>
                      <a:pPr>
                        <a:buNone/>
                      </a:pPr>
                      <a:r>
                        <a:rPr lang="en-US" sz="1600" cap="none" spc="0">
                          <a:solidFill>
                            <a:schemeClr val="tx1"/>
                          </a:solidFill>
                        </a:rPr>
                        <a:t>Requires ordinance, public hearing, and planning commission review (if applicable).</a:t>
                      </a:r>
                    </a:p>
                  </a:txBody>
                  <a:tcPr marL="167639" marR="167639" marT="167639" marB="167639" anchor="ctr"/>
                </a:tc>
                <a:extLst>
                  <a:ext uri="{0D108BD9-81ED-4DB2-BD59-A6C34878D82A}">
                    <a16:rowId xmlns:a16="http://schemas.microsoft.com/office/drawing/2014/main" val="185808502"/>
                  </a:ext>
                </a:extLst>
              </a:tr>
              <a:tr h="622126">
                <a:tc>
                  <a:txBody>
                    <a:bodyPr/>
                    <a:lstStyle/>
                    <a:p>
                      <a:pPr>
                        <a:buNone/>
                      </a:pPr>
                      <a:r>
                        <a:rPr lang="en-US" sz="1600" b="1" cap="none" spc="0">
                          <a:solidFill>
                            <a:schemeClr val="tx1"/>
                          </a:solidFill>
                        </a:rPr>
                        <a:t>Legal Effect</a:t>
                      </a:r>
                    </a:p>
                  </a:txBody>
                  <a:tcPr marL="167639" marR="167639" marT="167639" marB="167639" anchor="ctr"/>
                </a:tc>
                <a:tc>
                  <a:txBody>
                    <a:bodyPr/>
                    <a:lstStyle/>
                    <a:p>
                      <a:pPr>
                        <a:buNone/>
                      </a:pPr>
                      <a:r>
                        <a:rPr lang="en-US" sz="1600" cap="none" spc="0">
                          <a:solidFill>
                            <a:schemeClr val="tx1"/>
                          </a:solidFill>
                        </a:rPr>
                        <a:t>Plan is advisory and not zoning; zoning generally must align with plan.</a:t>
                      </a:r>
                    </a:p>
                  </a:txBody>
                  <a:tcPr marL="167639" marR="167639" marT="167639" marB="167639" anchor="ctr"/>
                </a:tc>
                <a:extLst>
                  <a:ext uri="{0D108BD9-81ED-4DB2-BD59-A6C34878D82A}">
                    <a16:rowId xmlns:a16="http://schemas.microsoft.com/office/drawing/2014/main" val="3005273282"/>
                  </a:ext>
                </a:extLst>
              </a:tr>
              <a:tr h="622126">
                <a:tc>
                  <a:txBody>
                    <a:bodyPr/>
                    <a:lstStyle/>
                    <a:p>
                      <a:pPr>
                        <a:buNone/>
                      </a:pPr>
                      <a:r>
                        <a:rPr lang="en-US" sz="1600" b="1" cap="none" spc="0" dirty="0">
                          <a:solidFill>
                            <a:schemeClr val="tx1"/>
                          </a:solidFill>
                        </a:rPr>
                        <a:t>Plan Structure</a:t>
                      </a:r>
                    </a:p>
                  </a:txBody>
                  <a:tcPr marL="167639" marR="167639" marT="167639" marB="167639" anchor="ctr"/>
                </a:tc>
                <a:tc>
                  <a:txBody>
                    <a:bodyPr/>
                    <a:lstStyle/>
                    <a:p>
                      <a:pPr>
                        <a:buNone/>
                      </a:pPr>
                      <a:r>
                        <a:rPr lang="en-US" sz="1600" cap="none" spc="0" dirty="0">
                          <a:solidFill>
                            <a:schemeClr val="tx1"/>
                          </a:solidFill>
                        </a:rPr>
                        <a:t>May be a single document or a coordinated set of plans.</a:t>
                      </a:r>
                    </a:p>
                  </a:txBody>
                  <a:tcPr marL="167639" marR="167639" marT="167639" marB="167639" anchor="ctr"/>
                </a:tc>
                <a:extLst>
                  <a:ext uri="{0D108BD9-81ED-4DB2-BD59-A6C34878D82A}">
                    <a16:rowId xmlns:a16="http://schemas.microsoft.com/office/drawing/2014/main" val="2040054106"/>
                  </a:ext>
                </a:extLst>
              </a:tr>
            </a:tbl>
          </a:graphicData>
        </a:graphic>
      </p:graphicFrame>
    </p:spTree>
    <p:extLst>
      <p:ext uri="{BB962C8B-B14F-4D97-AF65-F5344CB8AC3E}">
        <p14:creationId xmlns:p14="http://schemas.microsoft.com/office/powerpoint/2010/main" val="2924609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44582-294E-7097-3363-05F4B23350E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254168-062D-B17A-0173-8F937234AEAE}"/>
              </a:ext>
            </a:extLst>
          </p:cNvPr>
          <p:cNvSpPr>
            <a:spLocks noGrp="1"/>
          </p:cNvSpPr>
          <p:nvPr>
            <p:ph type="sldNum" sz="quarter" idx="12"/>
          </p:nvPr>
        </p:nvSpPr>
        <p:spPr/>
        <p:txBody>
          <a:bodyPr/>
          <a:lstStyle/>
          <a:p>
            <a:fld id="{9EC71654-96A5-4280-94F3-931C61A9F92C}" type="slidenum">
              <a:rPr lang="en-US" smtClean="0"/>
              <a:pPr/>
              <a:t>20</a:t>
            </a:fld>
            <a:endParaRPr lang="en-US" dirty="0"/>
          </a:p>
        </p:txBody>
      </p:sp>
      <p:sp>
        <p:nvSpPr>
          <p:cNvPr id="2" name="Title 1">
            <a:extLst>
              <a:ext uri="{FF2B5EF4-FFF2-40B4-BE49-F238E27FC236}">
                <a16:creationId xmlns:a16="http://schemas.microsoft.com/office/drawing/2014/main" id="{21E0CCCA-8C75-5695-37BF-83A207B3094D}"/>
              </a:ext>
            </a:extLst>
          </p:cNvPr>
          <p:cNvSpPr>
            <a:spLocks noGrp="1"/>
          </p:cNvSpPr>
          <p:nvPr>
            <p:ph type="title"/>
          </p:nvPr>
        </p:nvSpPr>
        <p:spPr>
          <a:xfrm>
            <a:off x="515938" y="-98616"/>
            <a:ext cx="11150600" cy="920336"/>
          </a:xfrm>
        </p:spPr>
        <p:txBody>
          <a:bodyPr/>
          <a:lstStyle/>
          <a:p>
            <a:r>
              <a:rPr lang="en-US" dirty="0"/>
              <a:t>Goals + implementation from comprehensive plan </a:t>
            </a:r>
          </a:p>
        </p:txBody>
      </p:sp>
      <p:sp>
        <p:nvSpPr>
          <p:cNvPr id="6" name="Rectangle: Rounded Corners 5">
            <a:extLst>
              <a:ext uri="{FF2B5EF4-FFF2-40B4-BE49-F238E27FC236}">
                <a16:creationId xmlns:a16="http://schemas.microsoft.com/office/drawing/2014/main" id="{278E8E78-464C-3F11-90F0-C7EFBD3ECC84}"/>
              </a:ext>
            </a:extLst>
          </p:cNvPr>
          <p:cNvSpPr/>
          <p:nvPr/>
        </p:nvSpPr>
        <p:spPr>
          <a:xfrm>
            <a:off x="256876" y="1132992"/>
            <a:ext cx="3748672" cy="180298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B593D6B-95DD-6E2F-43A7-31C05F5B5EB8}"/>
              </a:ext>
            </a:extLst>
          </p:cNvPr>
          <p:cNvPicPr>
            <a:picLocks noChangeAspect="1"/>
          </p:cNvPicPr>
          <p:nvPr/>
        </p:nvPicPr>
        <p:blipFill>
          <a:blip r:embed="rId3"/>
          <a:stretch>
            <a:fillRect/>
          </a:stretch>
        </p:blipFill>
        <p:spPr>
          <a:xfrm>
            <a:off x="515938" y="1346103"/>
            <a:ext cx="3748672" cy="1802983"/>
          </a:xfrm>
          <a:prstGeom prst="roundRect">
            <a:avLst>
              <a:gd name="adj" fmla="val 16667"/>
            </a:avLst>
          </a:prstGeom>
          <a:ln>
            <a:solidFill>
              <a:schemeClr val="accent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8" name="Straight Arrow Connector 7">
            <a:extLst>
              <a:ext uri="{FF2B5EF4-FFF2-40B4-BE49-F238E27FC236}">
                <a16:creationId xmlns:a16="http://schemas.microsoft.com/office/drawing/2014/main" id="{EEA5CBD9-5169-EAC9-933C-670604C4D4C3}"/>
              </a:ext>
            </a:extLst>
          </p:cNvPr>
          <p:cNvCxnSpPr/>
          <p:nvPr/>
        </p:nvCxnSpPr>
        <p:spPr>
          <a:xfrm>
            <a:off x="4413379" y="2239354"/>
            <a:ext cx="690466"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869DF6-FDCE-62FC-4F3C-91B90BFFA0C1}"/>
              </a:ext>
            </a:extLst>
          </p:cNvPr>
          <p:cNvSpPr txBox="1">
            <a:spLocks noGrp="1"/>
          </p:cNvSpPr>
          <p:nvPr>
            <p:ph idx="1"/>
          </p:nvPr>
        </p:nvSpPr>
        <p:spPr>
          <a:xfrm>
            <a:off x="5259877" y="1204038"/>
            <a:ext cx="5046662" cy="1786803"/>
          </a:xfrm>
          <a:prstGeom prst="rect">
            <a:avLst/>
          </a:prstGeom>
          <a:ln w="19050">
            <a:solidFill>
              <a:schemeClr val="accent2"/>
            </a:solidFill>
            <a:prstDash val="dash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1600" dirty="0"/>
              <a:t>312 Main Street- Provides mix use housing option</a:t>
            </a:r>
          </a:p>
          <a:p>
            <a:pPr marL="457200" indent="-457200">
              <a:buAutoNum type="arabicPeriod"/>
            </a:pPr>
            <a:r>
              <a:rPr lang="en-US" sz="1600" dirty="0"/>
              <a:t>TTMJ-Diversifies Housing</a:t>
            </a:r>
          </a:p>
          <a:p>
            <a:pPr marL="457200" indent="-457200">
              <a:buAutoNum type="arabicPeriod"/>
            </a:pPr>
            <a:endParaRPr lang="en-US" sz="1600" dirty="0"/>
          </a:p>
          <a:p>
            <a:pPr marL="457200" indent="-457200">
              <a:buAutoNum type="arabicPeriod"/>
            </a:pPr>
            <a:endParaRPr lang="en-US" sz="1600" dirty="0"/>
          </a:p>
          <a:p>
            <a:endParaRPr lang="en-US" dirty="0"/>
          </a:p>
        </p:txBody>
      </p:sp>
    </p:spTree>
    <p:extLst>
      <p:ext uri="{BB962C8B-B14F-4D97-AF65-F5344CB8AC3E}">
        <p14:creationId xmlns:p14="http://schemas.microsoft.com/office/powerpoint/2010/main" val="3542071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EE82-2E0A-0AD7-C878-9DB24231412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FC9C5C-2377-6ABD-D648-3E37DE9A6D72}"/>
              </a:ext>
            </a:extLst>
          </p:cNvPr>
          <p:cNvSpPr>
            <a:spLocks noGrp="1"/>
          </p:cNvSpPr>
          <p:nvPr>
            <p:ph type="sldNum" sz="quarter" idx="12"/>
          </p:nvPr>
        </p:nvSpPr>
        <p:spPr/>
        <p:txBody>
          <a:bodyPr/>
          <a:lstStyle/>
          <a:p>
            <a:fld id="{9EC71654-96A5-4280-94F3-931C61A9F92C}" type="slidenum">
              <a:rPr lang="en-US" smtClean="0"/>
              <a:pPr/>
              <a:t>21</a:t>
            </a:fld>
            <a:endParaRPr lang="en-US" dirty="0"/>
          </a:p>
        </p:txBody>
      </p:sp>
      <p:sp>
        <p:nvSpPr>
          <p:cNvPr id="2" name="Title 1">
            <a:extLst>
              <a:ext uri="{FF2B5EF4-FFF2-40B4-BE49-F238E27FC236}">
                <a16:creationId xmlns:a16="http://schemas.microsoft.com/office/drawing/2014/main" id="{3D5BBF05-A179-BE64-FBD1-94ED541092E3}"/>
              </a:ext>
            </a:extLst>
          </p:cNvPr>
          <p:cNvSpPr>
            <a:spLocks noGrp="1"/>
          </p:cNvSpPr>
          <p:nvPr>
            <p:ph type="title"/>
          </p:nvPr>
        </p:nvSpPr>
        <p:spPr>
          <a:xfrm>
            <a:off x="515938" y="-98616"/>
            <a:ext cx="11150600" cy="920336"/>
          </a:xfrm>
        </p:spPr>
        <p:txBody>
          <a:bodyPr/>
          <a:lstStyle/>
          <a:p>
            <a:r>
              <a:rPr lang="en-US" dirty="0"/>
              <a:t>Recap Of Vision Lake Dallas 2030</a:t>
            </a:r>
          </a:p>
        </p:txBody>
      </p:sp>
      <p:sp>
        <p:nvSpPr>
          <p:cNvPr id="10" name="TextBox 9">
            <a:extLst>
              <a:ext uri="{FF2B5EF4-FFF2-40B4-BE49-F238E27FC236}">
                <a16:creationId xmlns:a16="http://schemas.microsoft.com/office/drawing/2014/main" id="{8BA1CCB1-3E6C-C9B7-7D4A-2DAE7779E4F9}"/>
              </a:ext>
            </a:extLst>
          </p:cNvPr>
          <p:cNvSpPr txBox="1"/>
          <p:nvPr/>
        </p:nvSpPr>
        <p:spPr>
          <a:xfrm>
            <a:off x="525462" y="967563"/>
            <a:ext cx="8416519" cy="4722447"/>
          </a:xfrm>
          <a:prstGeom prst="rect">
            <a:avLst/>
          </a:prstGeom>
          <a:noFill/>
        </p:spPr>
        <p:txBody>
          <a:bodyPr wrap="square" rtlCol="0">
            <a:spAutoFit/>
          </a:bodyPr>
          <a:lstStyle/>
          <a:p>
            <a:pPr marL="285750" indent="-285750" fontAlgn="t">
              <a:lnSpc>
                <a:spcPts val="1500"/>
              </a:lnSpc>
              <a:buFont typeface="Arial" panose="020B0604020202020204" pitchFamily="34" charset="0"/>
              <a:buChar char="•"/>
            </a:pPr>
            <a:r>
              <a:rPr lang="en-US" sz="1600" dirty="0"/>
              <a:t>Advanced redevelopment efforts along key corridors including I‑35E, Downtown District, and Swisher Road.</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 Delivered mobility improvements through roadway upgrades on Swisher Road and Hundley Drive.</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 Implemented enhanced streetscapes through updated design review processes and ordinance standards.</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 Expanded and diversified housing options including TTMJ and 312 Main Street.</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 Supported economic growth through initiatives such as Ace, B.I.G. Grants, and strategic acquisition of redevelopment properties.</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 Increased park usage and recreational opportunities, including mini‑pitches and upgraded soccer fields.</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 Strengthened infrastructure systems through coordinated strategic partnerships. </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Boosted local business activity and expanded opportunities for commercial engagement.</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 Hosted a greater number of community events to attract residents and visitors to Lake Dallas.</a:t>
            </a:r>
          </a:p>
          <a:p>
            <a:pPr marL="285750" indent="-285750" fontAlgn="t">
              <a:lnSpc>
                <a:spcPts val="1500"/>
              </a:lnSpc>
              <a:buFont typeface="Arial" panose="020B0604020202020204" pitchFamily="34" charset="0"/>
              <a:buChar char="•"/>
            </a:pPr>
            <a:endParaRPr lang="en-US" sz="1600" dirty="0"/>
          </a:p>
          <a:p>
            <a:pPr marL="285750" indent="-285750" fontAlgn="t">
              <a:lnSpc>
                <a:spcPts val="1500"/>
              </a:lnSpc>
              <a:buFont typeface="Arial" panose="020B0604020202020204" pitchFamily="34" charset="0"/>
              <a:buChar char="•"/>
            </a:pPr>
            <a:r>
              <a:rPr lang="en-US" sz="1600" dirty="0"/>
              <a:t>Improve internal audits by hiring people and upgrading internal software.</a:t>
            </a:r>
          </a:p>
        </p:txBody>
      </p:sp>
    </p:spTree>
    <p:extLst>
      <p:ext uri="{BB962C8B-B14F-4D97-AF65-F5344CB8AC3E}">
        <p14:creationId xmlns:p14="http://schemas.microsoft.com/office/powerpoint/2010/main" val="1630995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idx="4294967295"/>
          </p:nvPr>
        </p:nvSpPr>
        <p:spPr>
          <a:xfrm>
            <a:off x="6736478" y="3415390"/>
            <a:ext cx="3735060" cy="921807"/>
          </a:xfrm>
        </p:spPr>
        <p:txBody>
          <a:bodyPr>
            <a:normAutofit/>
          </a:bodyPr>
          <a:lstStyle/>
          <a:p>
            <a:pPr algn="ctr"/>
            <a:r>
              <a:rPr lang="en-US" dirty="0">
                <a:solidFill>
                  <a:schemeClr val="bg1"/>
                </a:solidFill>
              </a:rPr>
              <a:t>Questions?</a:t>
            </a:r>
          </a:p>
        </p:txBody>
      </p:sp>
      <p:sp>
        <p:nvSpPr>
          <p:cNvPr id="3" name="Flowchart: Connector 2">
            <a:extLst>
              <a:ext uri="{FF2B5EF4-FFF2-40B4-BE49-F238E27FC236}">
                <a16:creationId xmlns:a16="http://schemas.microsoft.com/office/drawing/2014/main" id="{09B76EE9-3661-59F7-470B-0B337D947504}"/>
              </a:ext>
            </a:extLst>
          </p:cNvPr>
          <p:cNvSpPr/>
          <p:nvPr/>
        </p:nvSpPr>
        <p:spPr>
          <a:xfrm>
            <a:off x="1112644" y="810303"/>
            <a:ext cx="5267325" cy="4714875"/>
          </a:xfrm>
          <a:prstGeom prst="flowChartConnector">
            <a:avLst/>
          </a:prstGeom>
          <a:solidFill>
            <a:schemeClr val="accent1">
              <a:lumMod val="75000"/>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34C9EAC1-B35E-E4CB-4CFE-53A2228104FE}"/>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12477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66A5-A142-68C2-6893-7C48145370C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53FB0B-6467-BB5C-B016-DCE3650D7AA1}"/>
              </a:ext>
            </a:extLst>
          </p:cNvPr>
          <p:cNvSpPr>
            <a:spLocks noGrp="1"/>
          </p:cNvSpPr>
          <p:nvPr>
            <p:ph type="sldNum" sz="quarter" idx="12"/>
          </p:nvPr>
        </p:nvSpPr>
        <p:spPr/>
        <p:txBody>
          <a:bodyPr/>
          <a:lstStyle/>
          <a:p>
            <a:fld id="{9EC71654-96A5-4280-94F3-931C61A9F92C}" type="slidenum">
              <a:rPr lang="en-US" smtClean="0"/>
              <a:pPr/>
              <a:t>3</a:t>
            </a:fld>
            <a:endParaRPr lang="en-US" dirty="0"/>
          </a:p>
        </p:txBody>
      </p:sp>
      <p:sp>
        <p:nvSpPr>
          <p:cNvPr id="3" name="Content Placeholder 2">
            <a:extLst>
              <a:ext uri="{FF2B5EF4-FFF2-40B4-BE49-F238E27FC236}">
                <a16:creationId xmlns:a16="http://schemas.microsoft.com/office/drawing/2014/main" id="{D0A53892-1503-A4D4-FF33-A063A3EE8B3D}"/>
              </a:ext>
            </a:extLst>
          </p:cNvPr>
          <p:cNvSpPr>
            <a:spLocks noGrp="1"/>
          </p:cNvSpPr>
          <p:nvPr>
            <p:ph idx="1"/>
          </p:nvPr>
        </p:nvSpPr>
        <p:spPr>
          <a:xfrm>
            <a:off x="184351" y="3270149"/>
            <a:ext cx="5547886" cy="2392835"/>
          </a:xfrm>
        </p:spPr>
        <p:txBody>
          <a:bodyPr/>
          <a:lstStyle/>
          <a:p>
            <a:pPr marL="0" indent="0">
              <a:buNone/>
            </a:pPr>
            <a:r>
              <a:rPr lang="en-US" sz="2000" dirty="0"/>
              <a:t>Comprehensive Plans Should Be: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endParaRPr lang="en-US" dirty="0"/>
          </a:p>
          <a:p>
            <a:pPr marL="0" indent="0">
              <a:buNone/>
            </a:pPr>
            <a:endParaRPr lang="en-US" sz="2000" dirty="0"/>
          </a:p>
        </p:txBody>
      </p:sp>
      <p:sp>
        <p:nvSpPr>
          <p:cNvPr id="2" name="Title 1">
            <a:extLst>
              <a:ext uri="{FF2B5EF4-FFF2-40B4-BE49-F238E27FC236}">
                <a16:creationId xmlns:a16="http://schemas.microsoft.com/office/drawing/2014/main" id="{FED489A9-1D54-EC1A-9391-DBB6F5B93122}"/>
              </a:ext>
            </a:extLst>
          </p:cNvPr>
          <p:cNvSpPr>
            <a:spLocks noGrp="1"/>
          </p:cNvSpPr>
          <p:nvPr>
            <p:ph type="title"/>
          </p:nvPr>
        </p:nvSpPr>
        <p:spPr/>
        <p:txBody>
          <a:bodyPr/>
          <a:lstStyle/>
          <a:p>
            <a:r>
              <a:rPr lang="en-US" dirty="0"/>
              <a:t>Lake Dallas Comprehensive Plan</a:t>
            </a:r>
          </a:p>
        </p:txBody>
      </p:sp>
      <p:pic>
        <p:nvPicPr>
          <p:cNvPr id="7" name="Picture 6">
            <a:extLst>
              <a:ext uri="{FF2B5EF4-FFF2-40B4-BE49-F238E27FC236}">
                <a16:creationId xmlns:a16="http://schemas.microsoft.com/office/drawing/2014/main" id="{4CDEA44C-07FB-DD70-ECCA-01CD316B8530}"/>
              </a:ext>
            </a:extLst>
          </p:cNvPr>
          <p:cNvPicPr>
            <a:picLocks noChangeAspect="1"/>
          </p:cNvPicPr>
          <p:nvPr/>
        </p:nvPicPr>
        <p:blipFill>
          <a:blip r:embed="rId3"/>
          <a:stretch>
            <a:fillRect/>
          </a:stretch>
        </p:blipFill>
        <p:spPr>
          <a:xfrm>
            <a:off x="6664979" y="1147814"/>
            <a:ext cx="4271962" cy="5307926"/>
          </a:xfrm>
          <a:prstGeom prst="rect">
            <a:avLst/>
          </a:prstGeom>
        </p:spPr>
      </p:pic>
      <p:sp>
        <p:nvSpPr>
          <p:cNvPr id="8" name="Rectangle: Rounded Corners 7">
            <a:extLst>
              <a:ext uri="{FF2B5EF4-FFF2-40B4-BE49-F238E27FC236}">
                <a16:creationId xmlns:a16="http://schemas.microsoft.com/office/drawing/2014/main" id="{57BC6A5D-4580-1B6F-AB91-1232E80145D4}"/>
              </a:ext>
            </a:extLst>
          </p:cNvPr>
          <p:cNvSpPr/>
          <p:nvPr/>
        </p:nvSpPr>
        <p:spPr>
          <a:xfrm>
            <a:off x="2865741" y="3681025"/>
            <a:ext cx="2183238" cy="10407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Continuous</a:t>
            </a:r>
          </a:p>
        </p:txBody>
      </p:sp>
      <p:sp>
        <p:nvSpPr>
          <p:cNvPr id="9" name="Rectangle: Rounded Corners 8">
            <a:extLst>
              <a:ext uri="{FF2B5EF4-FFF2-40B4-BE49-F238E27FC236}">
                <a16:creationId xmlns:a16="http://schemas.microsoft.com/office/drawing/2014/main" id="{B969C844-CBDB-F4FC-5B85-77F99AC14B73}"/>
              </a:ext>
            </a:extLst>
          </p:cNvPr>
          <p:cNvSpPr/>
          <p:nvPr/>
        </p:nvSpPr>
        <p:spPr>
          <a:xfrm>
            <a:off x="315603" y="4914655"/>
            <a:ext cx="2240054" cy="10621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Based on a determination of present and projected conditions</a:t>
            </a:r>
          </a:p>
        </p:txBody>
      </p:sp>
      <p:sp>
        <p:nvSpPr>
          <p:cNvPr id="10" name="Rectangle: Rounded Corners 9">
            <a:extLst>
              <a:ext uri="{FF2B5EF4-FFF2-40B4-BE49-F238E27FC236}">
                <a16:creationId xmlns:a16="http://schemas.microsoft.com/office/drawing/2014/main" id="{D49FD027-BA35-1345-58F0-D937B6E493E9}"/>
              </a:ext>
            </a:extLst>
          </p:cNvPr>
          <p:cNvSpPr/>
          <p:nvPr/>
        </p:nvSpPr>
        <p:spPr>
          <a:xfrm>
            <a:off x="2865741" y="4914655"/>
            <a:ext cx="2183238" cy="10835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Act as a guiding document </a:t>
            </a:r>
          </a:p>
        </p:txBody>
      </p:sp>
      <p:sp>
        <p:nvSpPr>
          <p:cNvPr id="11" name="Content Placeholder 2">
            <a:extLst>
              <a:ext uri="{FF2B5EF4-FFF2-40B4-BE49-F238E27FC236}">
                <a16:creationId xmlns:a16="http://schemas.microsoft.com/office/drawing/2014/main" id="{597B4D71-C4BA-3835-C783-12F408541655}"/>
              </a:ext>
            </a:extLst>
          </p:cNvPr>
          <p:cNvSpPr txBox="1">
            <a:spLocks/>
          </p:cNvSpPr>
          <p:nvPr/>
        </p:nvSpPr>
        <p:spPr>
          <a:xfrm>
            <a:off x="184351" y="1418512"/>
            <a:ext cx="5547886" cy="2048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What is a Comprehensive Plans : </a:t>
            </a:r>
          </a:p>
          <a:p>
            <a:pPr marL="0" indent="0">
              <a:buFont typeface="Arial" panose="020B0604020202020204" pitchFamily="34" charset="0"/>
              <a:buNone/>
            </a:pPr>
            <a:r>
              <a:rPr lang="en-US" sz="1400" b="0" i="0" dirty="0">
                <a:solidFill>
                  <a:srgbClr val="001D35"/>
                </a:solidFill>
                <a:effectLst/>
                <a:latin typeface="Google Sans"/>
              </a:rPr>
              <a:t>A comprehensive plan for a city is a long-term, strategic document that outlines a city's vision for the future, including how it wants to grow, develop, and manage its resources. It acts as a roadmap for guiding future decisions related to land use, infrastructure, and community development. Essentially, it's a blueprint for the city's future, setting the stage for how it will evolve over the next 10-20 year.</a:t>
            </a:r>
            <a:endParaRPr lang="en-US" sz="2000" dirty="0"/>
          </a:p>
        </p:txBody>
      </p:sp>
      <p:sp>
        <p:nvSpPr>
          <p:cNvPr id="6" name="Rectangle: Rounded Corners 5">
            <a:extLst>
              <a:ext uri="{FF2B5EF4-FFF2-40B4-BE49-F238E27FC236}">
                <a16:creationId xmlns:a16="http://schemas.microsoft.com/office/drawing/2014/main" id="{46C8AF96-723B-3FAF-E539-50F59E3205D9}"/>
              </a:ext>
            </a:extLst>
          </p:cNvPr>
          <p:cNvSpPr/>
          <p:nvPr/>
        </p:nvSpPr>
        <p:spPr>
          <a:xfrm>
            <a:off x="344011" y="3719175"/>
            <a:ext cx="2183237" cy="10026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Future Oriented</a:t>
            </a:r>
          </a:p>
        </p:txBody>
      </p:sp>
    </p:spTree>
    <p:extLst>
      <p:ext uri="{BB962C8B-B14F-4D97-AF65-F5344CB8AC3E}">
        <p14:creationId xmlns:p14="http://schemas.microsoft.com/office/powerpoint/2010/main" val="422853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6DF229-C266-FEFE-4FE2-EB291DA95C28}"/>
              </a:ext>
            </a:extLst>
          </p:cNvPr>
          <p:cNvSpPr>
            <a:spLocks noGrp="1"/>
          </p:cNvSpPr>
          <p:nvPr>
            <p:ph type="sldNum" sz="quarter" idx="12"/>
          </p:nvPr>
        </p:nvSpPr>
        <p:spPr/>
        <p:txBody>
          <a:bodyPr/>
          <a:lstStyle/>
          <a:p>
            <a:fld id="{9EC71654-96A5-4280-94F3-931C61A9F92C}" type="slidenum">
              <a:rPr lang="en-US" noProof="0" smtClean="0"/>
              <a:pPr/>
              <a:t>4</a:t>
            </a:fld>
            <a:endParaRPr lang="en-US" noProof="0" dirty="0"/>
          </a:p>
        </p:txBody>
      </p:sp>
      <p:sp>
        <p:nvSpPr>
          <p:cNvPr id="4" name="Title 3">
            <a:extLst>
              <a:ext uri="{FF2B5EF4-FFF2-40B4-BE49-F238E27FC236}">
                <a16:creationId xmlns:a16="http://schemas.microsoft.com/office/drawing/2014/main" id="{469391C7-EA2C-D5CF-3EC9-82CF893E0AEE}"/>
              </a:ext>
            </a:extLst>
          </p:cNvPr>
          <p:cNvSpPr>
            <a:spLocks noGrp="1"/>
          </p:cNvSpPr>
          <p:nvPr>
            <p:ph type="title"/>
          </p:nvPr>
        </p:nvSpPr>
        <p:spPr/>
        <p:txBody>
          <a:bodyPr/>
          <a:lstStyle/>
          <a:p>
            <a:r>
              <a:rPr lang="en-US" dirty="0"/>
              <a:t>Comprehensive plan creation + timeline</a:t>
            </a:r>
          </a:p>
        </p:txBody>
      </p:sp>
      <p:graphicFrame>
        <p:nvGraphicFramePr>
          <p:cNvPr id="11" name="Diagram 10">
            <a:extLst>
              <a:ext uri="{FF2B5EF4-FFF2-40B4-BE49-F238E27FC236}">
                <a16:creationId xmlns:a16="http://schemas.microsoft.com/office/drawing/2014/main" id="{9807CBDE-261E-7126-309F-3B0F7B278F98}"/>
              </a:ext>
            </a:extLst>
          </p:cNvPr>
          <p:cNvGraphicFramePr/>
          <p:nvPr>
            <p:extLst>
              <p:ext uri="{D42A27DB-BD31-4B8C-83A1-F6EECF244321}">
                <p14:modId xmlns:p14="http://schemas.microsoft.com/office/powerpoint/2010/main" val="2562722166"/>
              </p:ext>
            </p:extLst>
          </p:nvPr>
        </p:nvGraphicFramePr>
        <p:xfrm>
          <a:off x="125650" y="1837954"/>
          <a:ext cx="10134507" cy="4089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Left Brace 12">
            <a:extLst>
              <a:ext uri="{FF2B5EF4-FFF2-40B4-BE49-F238E27FC236}">
                <a16:creationId xmlns:a16="http://schemas.microsoft.com/office/drawing/2014/main" id="{568F9D63-D902-1598-B4C9-3C369B9BD6AB}"/>
              </a:ext>
            </a:extLst>
          </p:cNvPr>
          <p:cNvSpPr/>
          <p:nvPr/>
        </p:nvSpPr>
        <p:spPr>
          <a:xfrm rot="5400000">
            <a:off x="427244" y="1428810"/>
            <a:ext cx="643154" cy="1347143"/>
          </a:xfrm>
          <a:prstGeom prst="leftBrace">
            <a:avLst>
              <a:gd name="adj1" fmla="val 2980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F2E0346-1A51-2933-757A-F1BEBA493F11}"/>
              </a:ext>
            </a:extLst>
          </p:cNvPr>
          <p:cNvSpPr txBox="1"/>
          <p:nvPr/>
        </p:nvSpPr>
        <p:spPr>
          <a:xfrm>
            <a:off x="260538" y="1411472"/>
            <a:ext cx="976566" cy="369332"/>
          </a:xfrm>
          <a:prstGeom prst="rect">
            <a:avLst/>
          </a:prstGeom>
          <a:noFill/>
        </p:spPr>
        <p:txBody>
          <a:bodyPr wrap="square" rtlCol="0">
            <a:spAutoFit/>
          </a:bodyPr>
          <a:lstStyle/>
          <a:p>
            <a:r>
              <a:rPr lang="en-US" b="1" dirty="0"/>
              <a:t>PHASE 1</a:t>
            </a:r>
          </a:p>
        </p:txBody>
      </p:sp>
      <p:sp>
        <p:nvSpPr>
          <p:cNvPr id="15" name="Left Brace 14">
            <a:extLst>
              <a:ext uri="{FF2B5EF4-FFF2-40B4-BE49-F238E27FC236}">
                <a16:creationId xmlns:a16="http://schemas.microsoft.com/office/drawing/2014/main" id="{98CC5893-EA81-EC89-4A3C-FDD487310FCE}"/>
              </a:ext>
            </a:extLst>
          </p:cNvPr>
          <p:cNvSpPr/>
          <p:nvPr/>
        </p:nvSpPr>
        <p:spPr>
          <a:xfrm rot="16200000">
            <a:off x="3089738" y="3416615"/>
            <a:ext cx="643154" cy="3977839"/>
          </a:xfrm>
          <a:prstGeom prst="leftBrace">
            <a:avLst>
              <a:gd name="adj1" fmla="val 2980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4ED287BA-AF3A-B845-22E3-D32BF963DD14}"/>
              </a:ext>
            </a:extLst>
          </p:cNvPr>
          <p:cNvSpPr txBox="1"/>
          <p:nvPr/>
        </p:nvSpPr>
        <p:spPr>
          <a:xfrm>
            <a:off x="2923032" y="5718109"/>
            <a:ext cx="976566" cy="369332"/>
          </a:xfrm>
          <a:prstGeom prst="rect">
            <a:avLst/>
          </a:prstGeom>
          <a:noFill/>
        </p:spPr>
        <p:txBody>
          <a:bodyPr wrap="square" rtlCol="0">
            <a:spAutoFit/>
          </a:bodyPr>
          <a:lstStyle/>
          <a:p>
            <a:r>
              <a:rPr lang="en-US" b="1" dirty="0"/>
              <a:t>PHASE 2</a:t>
            </a:r>
          </a:p>
        </p:txBody>
      </p:sp>
      <p:sp>
        <p:nvSpPr>
          <p:cNvPr id="17" name="Left Brace 16">
            <a:extLst>
              <a:ext uri="{FF2B5EF4-FFF2-40B4-BE49-F238E27FC236}">
                <a16:creationId xmlns:a16="http://schemas.microsoft.com/office/drawing/2014/main" id="{8D8F5416-386A-54E8-5A42-024831D485CB}"/>
              </a:ext>
            </a:extLst>
          </p:cNvPr>
          <p:cNvSpPr/>
          <p:nvPr/>
        </p:nvSpPr>
        <p:spPr>
          <a:xfrm rot="5400000">
            <a:off x="7065521" y="14058"/>
            <a:ext cx="643154" cy="3973730"/>
          </a:xfrm>
          <a:prstGeom prst="leftBrace">
            <a:avLst>
              <a:gd name="adj1" fmla="val 2980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8D6E46A-6EF7-6ABA-DFE4-037CE9EE74D1}"/>
              </a:ext>
            </a:extLst>
          </p:cNvPr>
          <p:cNvSpPr txBox="1"/>
          <p:nvPr/>
        </p:nvSpPr>
        <p:spPr>
          <a:xfrm>
            <a:off x="6898815" y="1326157"/>
            <a:ext cx="976566" cy="369332"/>
          </a:xfrm>
          <a:prstGeom prst="rect">
            <a:avLst/>
          </a:prstGeom>
          <a:noFill/>
        </p:spPr>
        <p:txBody>
          <a:bodyPr wrap="square" rtlCol="0">
            <a:spAutoFit/>
          </a:bodyPr>
          <a:lstStyle/>
          <a:p>
            <a:r>
              <a:rPr lang="en-US" b="1" dirty="0"/>
              <a:t>PHASE 3</a:t>
            </a:r>
          </a:p>
        </p:txBody>
      </p:sp>
      <p:pic>
        <p:nvPicPr>
          <p:cNvPr id="5" name="Picture 4">
            <a:extLst>
              <a:ext uri="{FF2B5EF4-FFF2-40B4-BE49-F238E27FC236}">
                <a16:creationId xmlns:a16="http://schemas.microsoft.com/office/drawing/2014/main" id="{532A43DB-0AFC-49D3-381D-6F700FB30F0E}"/>
              </a:ext>
            </a:extLst>
          </p:cNvPr>
          <p:cNvPicPr>
            <a:picLocks noChangeAspect="1"/>
          </p:cNvPicPr>
          <p:nvPr/>
        </p:nvPicPr>
        <p:blipFill>
          <a:blip r:embed="rId8"/>
          <a:stretch>
            <a:fillRect/>
          </a:stretch>
        </p:blipFill>
        <p:spPr>
          <a:xfrm>
            <a:off x="12901362" y="1837954"/>
            <a:ext cx="1593912" cy="1181430"/>
          </a:xfrm>
          <a:prstGeom prst="roundRect">
            <a:avLst>
              <a:gd name="adj" fmla="val 16667"/>
            </a:avLst>
          </a:prstGeom>
          <a:ln>
            <a:solidFill>
              <a:schemeClr val="tx2"/>
            </a:solidFill>
          </a:ln>
          <a:effectLst>
            <a:outerShdw blurRad="50800" dist="38100" dir="8100000" algn="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07F373A3-69FC-40EB-B9BA-354241C6FCCE}"/>
              </a:ext>
            </a:extLst>
          </p:cNvPr>
          <p:cNvPicPr>
            <a:picLocks noChangeAspect="1"/>
          </p:cNvPicPr>
          <p:nvPr/>
        </p:nvPicPr>
        <p:blipFill>
          <a:blip r:embed="rId9"/>
          <a:stretch>
            <a:fillRect/>
          </a:stretch>
        </p:blipFill>
        <p:spPr>
          <a:xfrm>
            <a:off x="10442642" y="2744779"/>
            <a:ext cx="1593912" cy="1137970"/>
          </a:xfrm>
          <a:prstGeom prst="roundRect">
            <a:avLst>
              <a:gd name="adj" fmla="val 16667"/>
            </a:avLst>
          </a:prstGeom>
          <a:ln>
            <a:solidFill>
              <a:schemeClr val="tx2"/>
            </a:solidFill>
          </a:ln>
          <a:effectLst>
            <a:outerShdw blurRad="50800" dist="38100" dir="8100000" algn="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51FD6DE3-357F-EB78-8DAD-E8B5D65C4E73}"/>
              </a:ext>
            </a:extLst>
          </p:cNvPr>
          <p:cNvPicPr>
            <a:picLocks noChangeAspect="1"/>
          </p:cNvPicPr>
          <p:nvPr/>
        </p:nvPicPr>
        <p:blipFill>
          <a:blip r:embed="rId10"/>
          <a:stretch>
            <a:fillRect/>
          </a:stretch>
        </p:blipFill>
        <p:spPr>
          <a:xfrm>
            <a:off x="10445446" y="737988"/>
            <a:ext cx="1593912" cy="1176338"/>
          </a:xfrm>
          <a:prstGeom prst="roundRect">
            <a:avLst>
              <a:gd name="adj" fmla="val 16667"/>
            </a:avLst>
          </a:prstGeom>
          <a:ln>
            <a:solidFill>
              <a:schemeClr val="tx2"/>
            </a:solidFill>
          </a:ln>
          <a:effectLst>
            <a:outerShdw blurRad="50800" dist="38100" dir="8100000" algn="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0E8B8FEE-B590-573B-38DE-7A277B2ED49D}"/>
              </a:ext>
            </a:extLst>
          </p:cNvPr>
          <p:cNvPicPr>
            <a:picLocks noChangeAspect="1"/>
          </p:cNvPicPr>
          <p:nvPr/>
        </p:nvPicPr>
        <p:blipFill>
          <a:blip r:embed="rId11"/>
          <a:stretch>
            <a:fillRect/>
          </a:stretch>
        </p:blipFill>
        <p:spPr>
          <a:xfrm>
            <a:off x="10442642" y="4617729"/>
            <a:ext cx="1593912" cy="1380501"/>
          </a:xfrm>
          <a:prstGeom prst="roundRect">
            <a:avLst>
              <a:gd name="adj" fmla="val 16667"/>
            </a:avLst>
          </a:prstGeom>
          <a:ln>
            <a:solidFill>
              <a:schemeClr val="tx2"/>
            </a:solidFill>
          </a:ln>
          <a:effectLst>
            <a:outerShdw blurRad="50800" dist="38100" dir="8100000" algn="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69633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DAECEB-EFC7-25D5-C2B1-A87C5AD41A6D}"/>
              </a:ext>
            </a:extLst>
          </p:cNvPr>
          <p:cNvSpPr>
            <a:spLocks noGrp="1"/>
          </p:cNvSpPr>
          <p:nvPr>
            <p:ph type="sldNum" sz="quarter" idx="12"/>
          </p:nvPr>
        </p:nvSpPr>
        <p:spPr/>
        <p:txBody>
          <a:bodyPr/>
          <a:lstStyle/>
          <a:p>
            <a:fld id="{9EC71654-96A5-4280-94F3-931C61A9F92C}" type="slidenum">
              <a:rPr lang="en-US" noProof="0" smtClean="0"/>
              <a:pPr/>
              <a:t>5</a:t>
            </a:fld>
            <a:endParaRPr lang="en-US" noProof="0" dirty="0"/>
          </a:p>
        </p:txBody>
      </p:sp>
      <p:sp>
        <p:nvSpPr>
          <p:cNvPr id="4" name="Title 3">
            <a:extLst>
              <a:ext uri="{FF2B5EF4-FFF2-40B4-BE49-F238E27FC236}">
                <a16:creationId xmlns:a16="http://schemas.microsoft.com/office/drawing/2014/main" id="{FC391658-123D-E15B-36DE-67B21F6E61ED}"/>
              </a:ext>
            </a:extLst>
          </p:cNvPr>
          <p:cNvSpPr>
            <a:spLocks noGrp="1"/>
          </p:cNvSpPr>
          <p:nvPr>
            <p:ph type="title"/>
          </p:nvPr>
        </p:nvSpPr>
        <p:spPr/>
        <p:txBody>
          <a:bodyPr/>
          <a:lstStyle/>
          <a:p>
            <a:pPr marL="0" indent="0">
              <a:buNone/>
            </a:pPr>
            <a:r>
              <a:rPr lang="en-US" dirty="0"/>
              <a:t>lake Dallas comprehensive plan - topics</a:t>
            </a:r>
            <a:endParaRPr lang="en-US" sz="3200" dirty="0"/>
          </a:p>
        </p:txBody>
      </p:sp>
      <p:sp>
        <p:nvSpPr>
          <p:cNvPr id="9" name="Rectangle: Rounded Corners 8">
            <a:extLst>
              <a:ext uri="{FF2B5EF4-FFF2-40B4-BE49-F238E27FC236}">
                <a16:creationId xmlns:a16="http://schemas.microsoft.com/office/drawing/2014/main" id="{76B92531-D038-F244-B84B-3028A22352C0}"/>
              </a:ext>
            </a:extLst>
          </p:cNvPr>
          <p:cNvSpPr/>
          <p:nvPr/>
        </p:nvSpPr>
        <p:spPr>
          <a:xfrm>
            <a:off x="1603506" y="2928625"/>
            <a:ext cx="2585738" cy="1229424"/>
          </a:xfrm>
          <a:prstGeom prst="roundRect">
            <a:avLst/>
          </a:prstGeom>
          <a:solidFill>
            <a:schemeClr val="accent1">
              <a:lumMod val="20000"/>
              <a:lumOff val="8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COMMUNITY PROFILE</a:t>
            </a:r>
          </a:p>
        </p:txBody>
      </p:sp>
      <p:sp>
        <p:nvSpPr>
          <p:cNvPr id="15" name="Rectangle: Rounded Corners 14">
            <a:extLst>
              <a:ext uri="{FF2B5EF4-FFF2-40B4-BE49-F238E27FC236}">
                <a16:creationId xmlns:a16="http://schemas.microsoft.com/office/drawing/2014/main" id="{A28F50B2-6959-C92F-A76F-60337F9E2F0B}"/>
              </a:ext>
            </a:extLst>
          </p:cNvPr>
          <p:cNvSpPr/>
          <p:nvPr/>
        </p:nvSpPr>
        <p:spPr>
          <a:xfrm>
            <a:off x="1603506" y="1392478"/>
            <a:ext cx="2573819" cy="1229422"/>
          </a:xfrm>
          <a:prstGeom prst="roundRect">
            <a:avLst/>
          </a:prstGeom>
          <a:solidFill>
            <a:schemeClr val="accent1">
              <a:lumMod val="40000"/>
              <a:lumOff val="6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INTRODUCTION </a:t>
            </a:r>
          </a:p>
        </p:txBody>
      </p:sp>
      <p:sp>
        <p:nvSpPr>
          <p:cNvPr id="16" name="Rectangle: Rounded Corners 15">
            <a:extLst>
              <a:ext uri="{FF2B5EF4-FFF2-40B4-BE49-F238E27FC236}">
                <a16:creationId xmlns:a16="http://schemas.microsoft.com/office/drawing/2014/main" id="{D7A78813-B7C8-3AE7-2D1A-1FDCC9A22A4C}"/>
              </a:ext>
            </a:extLst>
          </p:cNvPr>
          <p:cNvSpPr/>
          <p:nvPr/>
        </p:nvSpPr>
        <p:spPr>
          <a:xfrm>
            <a:off x="7471254" y="1388479"/>
            <a:ext cx="2567860" cy="1229422"/>
          </a:xfrm>
          <a:prstGeom prst="roundRect">
            <a:avLst/>
          </a:prstGeom>
          <a:solidFill>
            <a:schemeClr val="accent1">
              <a:lumMod val="20000"/>
              <a:lumOff val="8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HOUSING</a:t>
            </a:r>
          </a:p>
        </p:txBody>
      </p:sp>
      <p:sp>
        <p:nvSpPr>
          <p:cNvPr id="17" name="Rectangle: Rounded Corners 16">
            <a:extLst>
              <a:ext uri="{FF2B5EF4-FFF2-40B4-BE49-F238E27FC236}">
                <a16:creationId xmlns:a16="http://schemas.microsoft.com/office/drawing/2014/main" id="{E707EB6A-2DC2-E316-745D-8E61F3FF9123}"/>
              </a:ext>
            </a:extLst>
          </p:cNvPr>
          <p:cNvSpPr/>
          <p:nvPr/>
        </p:nvSpPr>
        <p:spPr>
          <a:xfrm>
            <a:off x="7471254" y="4464774"/>
            <a:ext cx="2585738" cy="1229422"/>
          </a:xfrm>
          <a:prstGeom prst="roundRect">
            <a:avLst/>
          </a:prstGeom>
          <a:solidFill>
            <a:schemeClr val="accent1">
              <a:lumMod val="40000"/>
              <a:lumOff val="6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IMPLEMENTATION &amp; MONITORING </a:t>
            </a:r>
          </a:p>
        </p:txBody>
      </p:sp>
      <p:sp>
        <p:nvSpPr>
          <p:cNvPr id="18" name="Rectangle: Rounded Corners 17">
            <a:extLst>
              <a:ext uri="{FF2B5EF4-FFF2-40B4-BE49-F238E27FC236}">
                <a16:creationId xmlns:a16="http://schemas.microsoft.com/office/drawing/2014/main" id="{1DAF0A1D-704A-5295-5F01-184708252867}"/>
              </a:ext>
            </a:extLst>
          </p:cNvPr>
          <p:cNvSpPr/>
          <p:nvPr/>
        </p:nvSpPr>
        <p:spPr>
          <a:xfrm>
            <a:off x="7471254" y="2928624"/>
            <a:ext cx="2585738" cy="1229423"/>
          </a:xfrm>
          <a:prstGeom prst="roundRect">
            <a:avLst/>
          </a:prstGeom>
          <a:solidFill>
            <a:schemeClr val="accent1">
              <a:lumMod val="60000"/>
              <a:lumOff val="4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DOWNTOWN</a:t>
            </a:r>
          </a:p>
        </p:txBody>
      </p:sp>
      <p:sp>
        <p:nvSpPr>
          <p:cNvPr id="19" name="Rectangle: Rounded Corners 18">
            <a:extLst>
              <a:ext uri="{FF2B5EF4-FFF2-40B4-BE49-F238E27FC236}">
                <a16:creationId xmlns:a16="http://schemas.microsoft.com/office/drawing/2014/main" id="{3391F43C-65B7-F0F8-3057-2CA924C0577A}"/>
              </a:ext>
            </a:extLst>
          </p:cNvPr>
          <p:cNvSpPr/>
          <p:nvPr/>
        </p:nvSpPr>
        <p:spPr>
          <a:xfrm>
            <a:off x="4540361" y="2928625"/>
            <a:ext cx="2573818" cy="1229422"/>
          </a:xfrm>
          <a:prstGeom prst="roundRect">
            <a:avLst/>
          </a:prstGeom>
          <a:solidFill>
            <a:schemeClr val="accent1">
              <a:lumMod val="40000"/>
              <a:lumOff val="6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MOBILITY </a:t>
            </a:r>
          </a:p>
        </p:txBody>
      </p:sp>
      <p:sp>
        <p:nvSpPr>
          <p:cNvPr id="20" name="Rectangle: Rounded Corners 19">
            <a:extLst>
              <a:ext uri="{FF2B5EF4-FFF2-40B4-BE49-F238E27FC236}">
                <a16:creationId xmlns:a16="http://schemas.microsoft.com/office/drawing/2014/main" id="{47382142-A5C4-D2D3-CFD4-89FB929D7FC4}"/>
              </a:ext>
            </a:extLst>
          </p:cNvPr>
          <p:cNvSpPr/>
          <p:nvPr/>
        </p:nvSpPr>
        <p:spPr>
          <a:xfrm>
            <a:off x="1603506" y="4464774"/>
            <a:ext cx="2585739" cy="1233420"/>
          </a:xfrm>
          <a:prstGeom prst="roundRect">
            <a:avLst/>
          </a:prstGeom>
          <a:solidFill>
            <a:schemeClr val="accent1">
              <a:lumMod val="60000"/>
              <a:lumOff val="4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VISION &amp; GOALS </a:t>
            </a:r>
          </a:p>
        </p:txBody>
      </p:sp>
      <p:sp>
        <p:nvSpPr>
          <p:cNvPr id="21" name="Rectangle: Rounded Corners 20">
            <a:extLst>
              <a:ext uri="{FF2B5EF4-FFF2-40B4-BE49-F238E27FC236}">
                <a16:creationId xmlns:a16="http://schemas.microsoft.com/office/drawing/2014/main" id="{06AC0919-C1CB-1F38-CB0F-1425F80FE235}"/>
              </a:ext>
            </a:extLst>
          </p:cNvPr>
          <p:cNvSpPr/>
          <p:nvPr/>
        </p:nvSpPr>
        <p:spPr>
          <a:xfrm>
            <a:off x="4540361" y="4468771"/>
            <a:ext cx="2573818" cy="1229423"/>
          </a:xfrm>
          <a:prstGeom prst="roundRect">
            <a:avLst/>
          </a:prstGeom>
          <a:solidFill>
            <a:schemeClr val="accent1">
              <a:lumMod val="20000"/>
              <a:lumOff val="8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PARKS, TRAILS, &amp; OPEN SPACE</a:t>
            </a:r>
          </a:p>
        </p:txBody>
      </p:sp>
      <p:sp>
        <p:nvSpPr>
          <p:cNvPr id="22" name="Rectangle: Rounded Corners 21">
            <a:extLst>
              <a:ext uri="{FF2B5EF4-FFF2-40B4-BE49-F238E27FC236}">
                <a16:creationId xmlns:a16="http://schemas.microsoft.com/office/drawing/2014/main" id="{7F4F7615-1B2A-7A25-FDD6-6396E837CE6D}"/>
              </a:ext>
            </a:extLst>
          </p:cNvPr>
          <p:cNvSpPr/>
          <p:nvPr/>
        </p:nvSpPr>
        <p:spPr>
          <a:xfrm>
            <a:off x="4540361" y="1388479"/>
            <a:ext cx="2573818" cy="1229422"/>
          </a:xfrm>
          <a:prstGeom prst="roundRect">
            <a:avLst/>
          </a:prstGeom>
          <a:solidFill>
            <a:schemeClr val="accent1">
              <a:lumMod val="60000"/>
              <a:lumOff val="40000"/>
            </a:schemeClr>
          </a:solidFill>
          <a:ln>
            <a:solidFill>
              <a:schemeClr val="tx2">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LAND USE &amp; URBAN DESIGN</a:t>
            </a:r>
          </a:p>
        </p:txBody>
      </p:sp>
    </p:spTree>
    <p:extLst>
      <p:ext uri="{BB962C8B-B14F-4D97-AF65-F5344CB8AC3E}">
        <p14:creationId xmlns:p14="http://schemas.microsoft.com/office/powerpoint/2010/main" val="1665234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13F9E8-22F8-FD0D-B47D-FBAB00DC0BEC}"/>
              </a:ext>
            </a:extLst>
          </p:cNvPr>
          <p:cNvSpPr>
            <a:spLocks noGrp="1"/>
          </p:cNvSpPr>
          <p:nvPr>
            <p:ph type="sldNum" sz="quarter" idx="12"/>
          </p:nvPr>
        </p:nvSpPr>
        <p:spPr/>
        <p:txBody>
          <a:bodyPr/>
          <a:lstStyle/>
          <a:p>
            <a:fld id="{9EC71654-96A5-4280-94F3-931C61A9F92C}" type="slidenum">
              <a:rPr lang="en-US" noProof="0" smtClean="0"/>
              <a:pPr/>
              <a:t>6</a:t>
            </a:fld>
            <a:endParaRPr lang="en-US" noProof="0" dirty="0"/>
          </a:p>
        </p:txBody>
      </p:sp>
      <p:sp>
        <p:nvSpPr>
          <p:cNvPr id="4" name="Title 3">
            <a:extLst>
              <a:ext uri="{FF2B5EF4-FFF2-40B4-BE49-F238E27FC236}">
                <a16:creationId xmlns:a16="http://schemas.microsoft.com/office/drawing/2014/main" id="{D3D7030E-A5BC-74FD-D255-01ECC43A5312}"/>
              </a:ext>
            </a:extLst>
          </p:cNvPr>
          <p:cNvSpPr>
            <a:spLocks noGrp="1"/>
          </p:cNvSpPr>
          <p:nvPr>
            <p:ph type="title"/>
          </p:nvPr>
        </p:nvSpPr>
        <p:spPr/>
        <p:txBody>
          <a:bodyPr/>
          <a:lstStyle/>
          <a:p>
            <a:r>
              <a:rPr lang="en-US" dirty="0"/>
              <a:t>Comprehensive Plan – vision </a:t>
            </a:r>
          </a:p>
        </p:txBody>
      </p:sp>
      <p:sp>
        <p:nvSpPr>
          <p:cNvPr id="5" name="Content Placeholder 2">
            <a:extLst>
              <a:ext uri="{FF2B5EF4-FFF2-40B4-BE49-F238E27FC236}">
                <a16:creationId xmlns:a16="http://schemas.microsoft.com/office/drawing/2014/main" id="{B5EE2B69-8144-7379-E7A7-B024779A81DF}"/>
              </a:ext>
            </a:extLst>
          </p:cNvPr>
          <p:cNvSpPr txBox="1">
            <a:spLocks noGrp="1"/>
          </p:cNvSpPr>
          <p:nvPr>
            <p:ph idx="1"/>
          </p:nvPr>
        </p:nvSpPr>
        <p:spPr>
          <a:xfrm>
            <a:off x="515938" y="1397000"/>
            <a:ext cx="558006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u="sng" dirty="0"/>
              <a:t>Vision Statement: </a:t>
            </a:r>
            <a:r>
              <a:rPr lang="en-US" sz="1400" dirty="0"/>
              <a:t>Lake Dallas is a welcoming community filled with exciting lakeside recreation, a vibrant downtown, and thriving neighborhoods while retaining its unique, small-town charm. </a:t>
            </a:r>
          </a:p>
          <a:p>
            <a:pPr marL="0" indent="0">
              <a:lnSpc>
                <a:spcPct val="100000"/>
              </a:lnSpc>
              <a:buNone/>
            </a:pPr>
            <a:r>
              <a:rPr lang="en-US" sz="1400" b="1" u="sng" dirty="0"/>
              <a:t>Guiding Principles:</a:t>
            </a:r>
          </a:p>
          <a:p>
            <a:pPr marL="228600" lvl="1">
              <a:lnSpc>
                <a:spcPct val="100000"/>
              </a:lnSpc>
              <a:spcBef>
                <a:spcPts val="1000"/>
              </a:spcBef>
            </a:pPr>
            <a:r>
              <a:rPr lang="en-US" sz="1400" dirty="0"/>
              <a:t>Create a recreation destination intertwined with lakefront amenities to draw people in from around the Metroplex and provide a high quality of life for residents. </a:t>
            </a:r>
          </a:p>
          <a:p>
            <a:pPr marL="228600" lvl="1">
              <a:lnSpc>
                <a:spcPct val="100000"/>
              </a:lnSpc>
              <a:spcBef>
                <a:spcPts val="1000"/>
              </a:spcBef>
            </a:pPr>
            <a:r>
              <a:rPr lang="en-US" sz="1400" dirty="0"/>
              <a:t>Create a highly connected city with strong economic drivers along major roads. </a:t>
            </a:r>
          </a:p>
          <a:p>
            <a:pPr marL="228600" lvl="1">
              <a:lnSpc>
                <a:spcPct val="100000"/>
              </a:lnSpc>
              <a:spcBef>
                <a:spcPts val="1000"/>
              </a:spcBef>
            </a:pPr>
            <a:r>
              <a:rPr lang="en-US" sz="1400" dirty="0"/>
              <a:t>Create an inviting, visually pleasing city with a destination downtown that contains a variety of eclectic shops and neighborhood serving retail opportunities. </a:t>
            </a:r>
          </a:p>
          <a:p>
            <a:pPr marL="457200" lvl="1" indent="0">
              <a:buNone/>
            </a:pPr>
            <a:endParaRPr lang="en-US" sz="1600" dirty="0"/>
          </a:p>
          <a:p>
            <a:endParaRPr lang="en-US" dirty="0"/>
          </a:p>
        </p:txBody>
      </p:sp>
      <p:pic>
        <p:nvPicPr>
          <p:cNvPr id="7" name="Picture 6">
            <a:extLst>
              <a:ext uri="{FF2B5EF4-FFF2-40B4-BE49-F238E27FC236}">
                <a16:creationId xmlns:a16="http://schemas.microsoft.com/office/drawing/2014/main" id="{747329F5-45AE-86A0-09EE-97E5EA0BE3DE}"/>
              </a:ext>
            </a:extLst>
          </p:cNvPr>
          <p:cNvPicPr>
            <a:picLocks noChangeAspect="1"/>
          </p:cNvPicPr>
          <p:nvPr/>
        </p:nvPicPr>
        <p:blipFill>
          <a:blip r:embed="rId3"/>
          <a:stretch>
            <a:fillRect/>
          </a:stretch>
        </p:blipFill>
        <p:spPr>
          <a:xfrm>
            <a:off x="9521717" y="143476"/>
            <a:ext cx="2619733" cy="4912000"/>
          </a:xfrm>
          <a:prstGeom prst="rect">
            <a:avLst/>
          </a:prstGeom>
          <a:ln w="19050">
            <a:solidFill>
              <a:schemeClr val="tx1"/>
            </a:solid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1080BEC9-AF2F-4750-E57F-69FA9B23BAC3}"/>
              </a:ext>
            </a:extLst>
          </p:cNvPr>
          <p:cNvPicPr>
            <a:picLocks noChangeAspect="1"/>
          </p:cNvPicPr>
          <p:nvPr/>
        </p:nvPicPr>
        <p:blipFill>
          <a:blip r:embed="rId4"/>
          <a:stretch>
            <a:fillRect/>
          </a:stretch>
        </p:blipFill>
        <p:spPr>
          <a:xfrm>
            <a:off x="6508175" y="2552055"/>
            <a:ext cx="2897928" cy="2480087"/>
          </a:xfrm>
          <a:prstGeom prst="rect">
            <a:avLst/>
          </a:prstGeom>
          <a:ln w="19050">
            <a:solidFill>
              <a:schemeClr val="tx1"/>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A278FA5F-7AF3-82E3-F349-F48389204C2C}"/>
              </a:ext>
            </a:extLst>
          </p:cNvPr>
          <p:cNvPicPr>
            <a:picLocks noChangeAspect="1"/>
          </p:cNvPicPr>
          <p:nvPr/>
        </p:nvPicPr>
        <p:blipFill>
          <a:blip r:embed="rId5"/>
          <a:stretch>
            <a:fillRect/>
          </a:stretch>
        </p:blipFill>
        <p:spPr>
          <a:xfrm>
            <a:off x="6704034" y="143476"/>
            <a:ext cx="2702069" cy="2305434"/>
          </a:xfrm>
          <a:prstGeom prst="rect">
            <a:avLst/>
          </a:prstGeom>
          <a:ln w="19050">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2368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E740-F3B1-C24C-F7DF-AD376A3F41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6A67F7-6936-ED72-9145-0D3422FB1E9C}"/>
              </a:ext>
            </a:extLst>
          </p:cNvPr>
          <p:cNvSpPr>
            <a:spLocks noGrp="1"/>
          </p:cNvSpPr>
          <p:nvPr>
            <p:ph type="sldNum" sz="quarter" idx="12"/>
          </p:nvPr>
        </p:nvSpPr>
        <p:spPr/>
        <p:txBody>
          <a:bodyPr/>
          <a:lstStyle/>
          <a:p>
            <a:fld id="{9EC71654-96A5-4280-94F3-931C61A9F92C}" type="slidenum">
              <a:rPr lang="en-US" noProof="0" smtClean="0"/>
              <a:pPr/>
              <a:t>7</a:t>
            </a:fld>
            <a:endParaRPr lang="en-US" noProof="0" dirty="0"/>
          </a:p>
        </p:txBody>
      </p:sp>
      <p:sp>
        <p:nvSpPr>
          <p:cNvPr id="4" name="Title 3">
            <a:extLst>
              <a:ext uri="{FF2B5EF4-FFF2-40B4-BE49-F238E27FC236}">
                <a16:creationId xmlns:a16="http://schemas.microsoft.com/office/drawing/2014/main" id="{146BC9AC-3DCF-C101-3650-992B1449CE74}"/>
              </a:ext>
            </a:extLst>
          </p:cNvPr>
          <p:cNvSpPr>
            <a:spLocks noGrp="1"/>
          </p:cNvSpPr>
          <p:nvPr>
            <p:ph type="title"/>
          </p:nvPr>
        </p:nvSpPr>
        <p:spPr>
          <a:xfrm>
            <a:off x="507556" y="214894"/>
            <a:ext cx="11150600" cy="592799"/>
          </a:xfrm>
        </p:spPr>
        <p:txBody>
          <a:bodyPr/>
          <a:lstStyle/>
          <a:p>
            <a:r>
              <a:rPr lang="en-US" dirty="0"/>
              <a:t>Scenario Development vision </a:t>
            </a:r>
          </a:p>
        </p:txBody>
      </p:sp>
      <p:pic>
        <p:nvPicPr>
          <p:cNvPr id="10" name="Picture 9">
            <a:extLst>
              <a:ext uri="{FF2B5EF4-FFF2-40B4-BE49-F238E27FC236}">
                <a16:creationId xmlns:a16="http://schemas.microsoft.com/office/drawing/2014/main" id="{E71E3854-EA66-8A98-EE0A-FF322BC650A7}"/>
              </a:ext>
            </a:extLst>
          </p:cNvPr>
          <p:cNvPicPr>
            <a:picLocks noChangeAspect="1"/>
          </p:cNvPicPr>
          <p:nvPr/>
        </p:nvPicPr>
        <p:blipFill>
          <a:blip r:embed="rId3"/>
          <a:stretch>
            <a:fillRect/>
          </a:stretch>
        </p:blipFill>
        <p:spPr>
          <a:xfrm>
            <a:off x="276446" y="2474760"/>
            <a:ext cx="3284630" cy="3695209"/>
          </a:xfrm>
          <a:prstGeom prst="rect">
            <a:avLst/>
          </a:prstGeom>
        </p:spPr>
      </p:pic>
      <p:sp>
        <p:nvSpPr>
          <p:cNvPr id="12" name="Content Placeholder 2">
            <a:extLst>
              <a:ext uri="{FF2B5EF4-FFF2-40B4-BE49-F238E27FC236}">
                <a16:creationId xmlns:a16="http://schemas.microsoft.com/office/drawing/2014/main" id="{AD237008-7ED8-58BA-92CA-393AD45782C1}"/>
              </a:ext>
            </a:extLst>
          </p:cNvPr>
          <p:cNvSpPr txBox="1">
            <a:spLocks/>
          </p:cNvSpPr>
          <p:nvPr/>
        </p:nvSpPr>
        <p:spPr>
          <a:xfrm>
            <a:off x="-132176" y="868301"/>
            <a:ext cx="3778313" cy="148149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6400" b="1" dirty="0"/>
              <a:t>Neighborhood Connections Scenario</a:t>
            </a:r>
          </a:p>
          <a:p>
            <a:pPr marL="800100" lvl="1" indent="-342900">
              <a:buAutoNum type="arabicPeriod"/>
            </a:pPr>
            <a:r>
              <a:rPr lang="en-US" sz="5600" dirty="0"/>
              <a:t>Enhanced Main Street</a:t>
            </a:r>
          </a:p>
          <a:p>
            <a:pPr marL="800100" lvl="1" indent="-342900">
              <a:buAutoNum type="arabicPeriod"/>
            </a:pPr>
            <a:r>
              <a:rPr lang="en-US" sz="5600" dirty="0"/>
              <a:t>Neighborhood Retail Centers</a:t>
            </a:r>
          </a:p>
          <a:p>
            <a:pPr marL="800100" lvl="1" indent="-342900">
              <a:buAutoNum type="arabicPeriod"/>
            </a:pPr>
            <a:r>
              <a:rPr lang="en-US" sz="5600" dirty="0"/>
              <a:t>Healthy Corridors </a:t>
            </a:r>
          </a:p>
          <a:p>
            <a:pPr marL="800100" lvl="1" indent="-342900">
              <a:buAutoNum type="arabicPeriod"/>
            </a:pPr>
            <a:r>
              <a:rPr lang="en-US" sz="5600" dirty="0"/>
              <a:t>Pocket Neighborhood Parks</a:t>
            </a:r>
          </a:p>
          <a:p>
            <a:pPr marL="800100" lvl="1" indent="-342900">
              <a:buAutoNum type="arabicPeriod"/>
            </a:pPr>
            <a:r>
              <a:rPr lang="en-US" sz="5600" dirty="0"/>
              <a:t>Neighborhood Districts</a:t>
            </a:r>
          </a:p>
          <a:p>
            <a:pPr marL="800100" lvl="1" indent="-342900">
              <a:buAutoNum type="arabicPeriod"/>
            </a:pPr>
            <a:r>
              <a:rPr lang="en-US" sz="5600" dirty="0"/>
              <a:t>New Housing Types</a:t>
            </a:r>
          </a:p>
          <a:p>
            <a:endParaRPr lang="en-US" b="1" dirty="0"/>
          </a:p>
        </p:txBody>
      </p:sp>
      <p:pic>
        <p:nvPicPr>
          <p:cNvPr id="14" name="Picture 13">
            <a:extLst>
              <a:ext uri="{FF2B5EF4-FFF2-40B4-BE49-F238E27FC236}">
                <a16:creationId xmlns:a16="http://schemas.microsoft.com/office/drawing/2014/main" id="{098926F1-A543-1490-4732-79DBA3397E06}"/>
              </a:ext>
            </a:extLst>
          </p:cNvPr>
          <p:cNvPicPr>
            <a:picLocks noChangeAspect="1"/>
          </p:cNvPicPr>
          <p:nvPr/>
        </p:nvPicPr>
        <p:blipFill>
          <a:blip r:embed="rId4"/>
          <a:stretch>
            <a:fillRect/>
          </a:stretch>
        </p:blipFill>
        <p:spPr>
          <a:xfrm>
            <a:off x="4360676" y="2396447"/>
            <a:ext cx="3168503" cy="3773522"/>
          </a:xfrm>
          <a:prstGeom prst="rect">
            <a:avLst/>
          </a:prstGeom>
        </p:spPr>
      </p:pic>
      <p:pic>
        <p:nvPicPr>
          <p:cNvPr id="17" name="Picture 16">
            <a:extLst>
              <a:ext uri="{FF2B5EF4-FFF2-40B4-BE49-F238E27FC236}">
                <a16:creationId xmlns:a16="http://schemas.microsoft.com/office/drawing/2014/main" id="{BB11D0BB-DE8E-3436-660A-76F935FBF36F}"/>
              </a:ext>
            </a:extLst>
          </p:cNvPr>
          <p:cNvPicPr>
            <a:picLocks noChangeAspect="1"/>
          </p:cNvPicPr>
          <p:nvPr/>
        </p:nvPicPr>
        <p:blipFill>
          <a:blip r:embed="rId5"/>
          <a:stretch>
            <a:fillRect/>
          </a:stretch>
        </p:blipFill>
        <p:spPr>
          <a:xfrm>
            <a:off x="8340759" y="2412496"/>
            <a:ext cx="3400002" cy="3741424"/>
          </a:xfrm>
          <a:prstGeom prst="rect">
            <a:avLst/>
          </a:prstGeom>
        </p:spPr>
      </p:pic>
      <p:sp>
        <p:nvSpPr>
          <p:cNvPr id="19" name="TextBox 18">
            <a:extLst>
              <a:ext uri="{FF2B5EF4-FFF2-40B4-BE49-F238E27FC236}">
                <a16:creationId xmlns:a16="http://schemas.microsoft.com/office/drawing/2014/main" id="{080026F2-941F-B4E8-E96B-1711DE9AED85}"/>
              </a:ext>
            </a:extLst>
          </p:cNvPr>
          <p:cNvSpPr txBox="1"/>
          <p:nvPr/>
        </p:nvSpPr>
        <p:spPr>
          <a:xfrm>
            <a:off x="3832531" y="807693"/>
            <a:ext cx="3583172" cy="1690206"/>
          </a:xfrm>
          <a:prstGeom prst="rect">
            <a:avLst/>
          </a:prstGeom>
          <a:noFill/>
        </p:spPr>
        <p:txBody>
          <a:bodyPr wrap="square" rtlCol="0">
            <a:spAutoFit/>
          </a:bodyPr>
          <a:lstStyle/>
          <a:p>
            <a:pPr lvl="1"/>
            <a:r>
              <a:rPr lang="en-US" sz="1600" b="1" dirty="0"/>
              <a:t>Economic Development Scenario</a:t>
            </a:r>
          </a:p>
          <a:p>
            <a:pPr marL="800100" lvl="1" indent="-342900">
              <a:lnSpc>
                <a:spcPct val="70000"/>
              </a:lnSpc>
              <a:spcBef>
                <a:spcPts val="500"/>
              </a:spcBef>
              <a:buFont typeface="Arial" panose="020B0604020202020204" pitchFamily="34" charset="0"/>
              <a:buAutoNum type="arabicPeriod"/>
            </a:pPr>
            <a:r>
              <a:rPr lang="en-US" sz="1400" dirty="0"/>
              <a:t>Regional Commercial</a:t>
            </a:r>
          </a:p>
          <a:p>
            <a:pPr marL="800100" lvl="1" indent="-342900">
              <a:lnSpc>
                <a:spcPct val="70000"/>
              </a:lnSpc>
              <a:spcBef>
                <a:spcPts val="500"/>
              </a:spcBef>
              <a:buFont typeface="Arial" panose="020B0604020202020204" pitchFamily="34" charset="0"/>
              <a:buAutoNum type="arabicPeriod"/>
            </a:pPr>
            <a:r>
              <a:rPr lang="en-US" sz="1400" dirty="0"/>
              <a:t>Entertainment Retail</a:t>
            </a:r>
          </a:p>
          <a:p>
            <a:pPr marL="800100" lvl="1" indent="-342900">
              <a:lnSpc>
                <a:spcPct val="70000"/>
              </a:lnSpc>
              <a:spcBef>
                <a:spcPts val="500"/>
              </a:spcBef>
              <a:buFont typeface="Arial" panose="020B0604020202020204" pitchFamily="34" charset="0"/>
              <a:buAutoNum type="arabicPeriod"/>
            </a:pPr>
            <a:r>
              <a:rPr lang="en-US" sz="1400" dirty="0"/>
              <a:t>Gateways</a:t>
            </a:r>
          </a:p>
          <a:p>
            <a:pPr marL="800100" lvl="1" indent="-342900">
              <a:lnSpc>
                <a:spcPct val="70000"/>
              </a:lnSpc>
              <a:spcBef>
                <a:spcPts val="500"/>
              </a:spcBef>
              <a:buFont typeface="Arial" panose="020B0604020202020204" pitchFamily="34" charset="0"/>
              <a:buAutoNum type="arabicPeriod"/>
            </a:pPr>
            <a:r>
              <a:rPr lang="en-US" sz="1400" dirty="0"/>
              <a:t>Downtown Enhancement</a:t>
            </a:r>
          </a:p>
          <a:p>
            <a:pPr marL="800100" lvl="1" indent="-342900">
              <a:lnSpc>
                <a:spcPct val="70000"/>
              </a:lnSpc>
              <a:spcBef>
                <a:spcPts val="500"/>
              </a:spcBef>
              <a:buFont typeface="Arial" panose="020B0604020202020204" pitchFamily="34" charset="0"/>
              <a:buAutoNum type="arabicPeriod"/>
            </a:pPr>
            <a:r>
              <a:rPr lang="en-US" sz="1400" dirty="0"/>
              <a:t>Train Stop</a:t>
            </a:r>
          </a:p>
          <a:p>
            <a:endParaRPr lang="en-US" dirty="0"/>
          </a:p>
        </p:txBody>
      </p:sp>
      <p:sp>
        <p:nvSpPr>
          <p:cNvPr id="20" name="TextBox 19">
            <a:extLst>
              <a:ext uri="{FF2B5EF4-FFF2-40B4-BE49-F238E27FC236}">
                <a16:creationId xmlns:a16="http://schemas.microsoft.com/office/drawing/2014/main" id="{2CC4653B-D9DC-553C-982D-BECBA303206A}"/>
              </a:ext>
            </a:extLst>
          </p:cNvPr>
          <p:cNvSpPr txBox="1"/>
          <p:nvPr/>
        </p:nvSpPr>
        <p:spPr>
          <a:xfrm>
            <a:off x="8157589" y="778816"/>
            <a:ext cx="3583172" cy="1905137"/>
          </a:xfrm>
          <a:prstGeom prst="rect">
            <a:avLst/>
          </a:prstGeom>
          <a:noFill/>
        </p:spPr>
        <p:txBody>
          <a:bodyPr wrap="square" rtlCol="0">
            <a:spAutoFit/>
          </a:bodyPr>
          <a:lstStyle/>
          <a:p>
            <a:pPr lvl="1"/>
            <a:r>
              <a:rPr lang="en-US" sz="1600" b="1" dirty="0"/>
              <a:t>Tourism/Entertainment Scenario</a:t>
            </a:r>
          </a:p>
          <a:p>
            <a:pPr marL="800100" lvl="1" indent="-342900">
              <a:lnSpc>
                <a:spcPct val="70000"/>
              </a:lnSpc>
              <a:spcBef>
                <a:spcPts val="500"/>
              </a:spcBef>
              <a:buFont typeface="Arial" panose="020B0604020202020204" pitchFamily="34" charset="0"/>
              <a:buAutoNum type="arabicPeriod"/>
            </a:pPr>
            <a:r>
              <a:rPr lang="en-US" sz="1400" dirty="0"/>
              <a:t>Water Park</a:t>
            </a:r>
          </a:p>
          <a:p>
            <a:pPr marL="800100" lvl="1" indent="-342900">
              <a:lnSpc>
                <a:spcPct val="70000"/>
              </a:lnSpc>
              <a:spcBef>
                <a:spcPts val="500"/>
              </a:spcBef>
              <a:buFont typeface="Arial" panose="020B0604020202020204" pitchFamily="34" charset="0"/>
              <a:buAutoNum type="arabicPeriod"/>
            </a:pPr>
            <a:r>
              <a:rPr lang="en-US" sz="1400" dirty="0"/>
              <a:t>Entertainment Village</a:t>
            </a:r>
          </a:p>
          <a:p>
            <a:pPr marL="800100" lvl="1" indent="-342900">
              <a:lnSpc>
                <a:spcPct val="70000"/>
              </a:lnSpc>
              <a:spcBef>
                <a:spcPts val="500"/>
              </a:spcBef>
              <a:buFont typeface="Arial" panose="020B0604020202020204" pitchFamily="34" charset="0"/>
              <a:buAutoNum type="arabicPeriod"/>
            </a:pPr>
            <a:r>
              <a:rPr lang="en-US" sz="1400" dirty="0"/>
              <a:t>Expanded Downtown</a:t>
            </a:r>
          </a:p>
          <a:p>
            <a:pPr marL="800100" lvl="1" indent="-342900">
              <a:lnSpc>
                <a:spcPct val="70000"/>
              </a:lnSpc>
              <a:spcBef>
                <a:spcPts val="500"/>
              </a:spcBef>
              <a:buFont typeface="Arial" panose="020B0604020202020204" pitchFamily="34" charset="0"/>
              <a:buAutoNum type="arabicPeriod"/>
            </a:pPr>
            <a:r>
              <a:rPr lang="en-US" sz="1400" dirty="0"/>
              <a:t>Focal Features</a:t>
            </a:r>
          </a:p>
          <a:p>
            <a:pPr marL="800100" lvl="1" indent="-342900">
              <a:lnSpc>
                <a:spcPct val="70000"/>
              </a:lnSpc>
              <a:spcBef>
                <a:spcPts val="500"/>
              </a:spcBef>
              <a:buFont typeface="Arial" panose="020B0604020202020204" pitchFamily="34" charset="0"/>
              <a:buAutoNum type="arabicPeriod"/>
            </a:pPr>
            <a:r>
              <a:rPr lang="en-US" sz="1400" dirty="0"/>
              <a:t>Paddle Launch</a:t>
            </a:r>
          </a:p>
          <a:p>
            <a:pPr marL="800100" lvl="1" indent="-342900">
              <a:lnSpc>
                <a:spcPct val="70000"/>
              </a:lnSpc>
              <a:spcBef>
                <a:spcPts val="500"/>
              </a:spcBef>
              <a:buFont typeface="Arial" panose="020B0604020202020204" pitchFamily="34" charset="0"/>
              <a:buAutoNum type="arabicPeriod"/>
            </a:pPr>
            <a:r>
              <a:rPr lang="en-US" sz="1400" dirty="0"/>
              <a:t>Proposed Trails</a:t>
            </a:r>
          </a:p>
          <a:p>
            <a:endParaRPr lang="en-US" dirty="0"/>
          </a:p>
        </p:txBody>
      </p:sp>
    </p:spTree>
    <p:extLst>
      <p:ext uri="{BB962C8B-B14F-4D97-AF65-F5344CB8AC3E}">
        <p14:creationId xmlns:p14="http://schemas.microsoft.com/office/powerpoint/2010/main" val="402502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8AE8D7-5456-D52F-CBDC-23D4EF6A008F}"/>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sp>
        <p:nvSpPr>
          <p:cNvPr id="4" name="Title 3">
            <a:extLst>
              <a:ext uri="{FF2B5EF4-FFF2-40B4-BE49-F238E27FC236}">
                <a16:creationId xmlns:a16="http://schemas.microsoft.com/office/drawing/2014/main" id="{9B6B7442-FE6A-74DD-55FC-4875E16D5930}"/>
              </a:ext>
            </a:extLst>
          </p:cNvPr>
          <p:cNvSpPr>
            <a:spLocks noGrp="1"/>
          </p:cNvSpPr>
          <p:nvPr>
            <p:ph type="title"/>
          </p:nvPr>
        </p:nvSpPr>
        <p:spPr/>
        <p:txBody>
          <a:bodyPr/>
          <a:lstStyle/>
          <a:p>
            <a:r>
              <a:rPr lang="en-US" dirty="0"/>
              <a:t>Land use &amp; urban design </a:t>
            </a:r>
          </a:p>
        </p:txBody>
      </p:sp>
      <p:sp>
        <p:nvSpPr>
          <p:cNvPr id="6" name="Rectangle 5">
            <a:extLst>
              <a:ext uri="{FF2B5EF4-FFF2-40B4-BE49-F238E27FC236}">
                <a16:creationId xmlns:a16="http://schemas.microsoft.com/office/drawing/2014/main" id="{DD77C375-B274-C98E-C09D-56E2B83408C6}"/>
              </a:ext>
            </a:extLst>
          </p:cNvPr>
          <p:cNvSpPr/>
          <p:nvPr/>
        </p:nvSpPr>
        <p:spPr>
          <a:xfrm>
            <a:off x="6716807" y="845701"/>
            <a:ext cx="4959255" cy="385406"/>
          </a:xfrm>
          <a:prstGeom prst="rect">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74C7F8C3-461C-FD75-3394-43E1EAD3C1C6}"/>
              </a:ext>
            </a:extLst>
          </p:cNvPr>
          <p:cNvSpPr txBox="1">
            <a:spLocks/>
          </p:cNvSpPr>
          <p:nvPr/>
        </p:nvSpPr>
        <p:spPr>
          <a:xfrm>
            <a:off x="6716807" y="852219"/>
            <a:ext cx="4959255" cy="729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Future Land Use Map</a:t>
            </a:r>
          </a:p>
        </p:txBody>
      </p:sp>
      <p:pic>
        <p:nvPicPr>
          <p:cNvPr id="12" name="Picture 11">
            <a:extLst>
              <a:ext uri="{FF2B5EF4-FFF2-40B4-BE49-F238E27FC236}">
                <a16:creationId xmlns:a16="http://schemas.microsoft.com/office/drawing/2014/main" id="{14C5B5BE-93C3-79B8-88B0-22A3D5B47DB1}"/>
              </a:ext>
            </a:extLst>
          </p:cNvPr>
          <p:cNvPicPr>
            <a:picLocks noChangeAspect="1"/>
          </p:cNvPicPr>
          <p:nvPr/>
        </p:nvPicPr>
        <p:blipFill>
          <a:blip r:embed="rId3"/>
          <a:stretch>
            <a:fillRect/>
          </a:stretch>
        </p:blipFill>
        <p:spPr>
          <a:xfrm>
            <a:off x="6726332" y="1238752"/>
            <a:ext cx="4949730" cy="5089252"/>
          </a:xfrm>
          <a:prstGeom prst="rect">
            <a:avLst/>
          </a:prstGeom>
          <a:ln w="19050">
            <a:solidFill>
              <a:schemeClr val="tx1"/>
            </a:solidFill>
          </a:ln>
        </p:spPr>
      </p:pic>
      <p:sp>
        <p:nvSpPr>
          <p:cNvPr id="13" name="Content Placeholder 2">
            <a:extLst>
              <a:ext uri="{FF2B5EF4-FFF2-40B4-BE49-F238E27FC236}">
                <a16:creationId xmlns:a16="http://schemas.microsoft.com/office/drawing/2014/main" id="{5A129B15-7DFC-35B1-76CC-1A790D7CA62A}"/>
              </a:ext>
            </a:extLst>
          </p:cNvPr>
          <p:cNvSpPr txBox="1">
            <a:spLocks/>
          </p:cNvSpPr>
          <p:nvPr/>
        </p:nvSpPr>
        <p:spPr>
          <a:xfrm>
            <a:off x="515937" y="1297548"/>
            <a:ext cx="6113463" cy="4788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u="sng" dirty="0"/>
              <a:t>Land Use Framework: </a:t>
            </a:r>
            <a:r>
              <a:rPr lang="en-US" sz="1400" dirty="0"/>
              <a:t>Create economic development opportunities along I-35 and focus on neighborhood-serving retail, unique eclectic tourism districts, and local business opportunities east of the railroad.  </a:t>
            </a:r>
          </a:p>
          <a:p>
            <a:pPr marL="0" indent="0">
              <a:lnSpc>
                <a:spcPct val="100000"/>
              </a:lnSpc>
              <a:buNone/>
            </a:pPr>
            <a:r>
              <a:rPr lang="en-US" sz="1400" b="1" u="sng" dirty="0"/>
              <a:t>Land Use Designations: </a:t>
            </a:r>
          </a:p>
          <a:p>
            <a:pPr marL="800100" lvl="1" indent="-342900">
              <a:lnSpc>
                <a:spcPct val="100000"/>
              </a:lnSpc>
              <a:buFont typeface="+mj-lt"/>
              <a:buAutoNum type="arabicPeriod"/>
            </a:pPr>
            <a:r>
              <a:rPr lang="en-US" sz="1400" dirty="0"/>
              <a:t>Single Family Residential </a:t>
            </a:r>
          </a:p>
          <a:p>
            <a:pPr marL="800100" lvl="1" indent="-342900">
              <a:lnSpc>
                <a:spcPct val="100000"/>
              </a:lnSpc>
              <a:buFont typeface="+mj-lt"/>
              <a:buAutoNum type="arabicPeriod"/>
            </a:pPr>
            <a:r>
              <a:rPr lang="en-US" sz="1400" dirty="0"/>
              <a:t>Multi-Family Residential </a:t>
            </a:r>
          </a:p>
          <a:p>
            <a:pPr marL="800100" lvl="1" indent="-342900">
              <a:lnSpc>
                <a:spcPct val="100000"/>
              </a:lnSpc>
              <a:buFont typeface="+mj-lt"/>
              <a:buAutoNum type="arabicPeriod"/>
            </a:pPr>
            <a:r>
              <a:rPr lang="en-US" sz="1400" dirty="0"/>
              <a:t>Lifestyle Residential </a:t>
            </a:r>
          </a:p>
          <a:p>
            <a:pPr marL="800100" lvl="1" indent="-342900">
              <a:lnSpc>
                <a:spcPct val="100000"/>
              </a:lnSpc>
              <a:buFont typeface="+mj-lt"/>
              <a:buAutoNum type="arabicPeriod"/>
            </a:pPr>
            <a:r>
              <a:rPr lang="en-US" sz="1400" dirty="0"/>
              <a:t>Neighborhood Retail </a:t>
            </a:r>
          </a:p>
          <a:p>
            <a:pPr marL="800100" lvl="1" indent="-342900">
              <a:lnSpc>
                <a:spcPct val="100000"/>
              </a:lnSpc>
              <a:buFont typeface="+mj-lt"/>
              <a:buAutoNum type="arabicPeriod"/>
            </a:pPr>
            <a:r>
              <a:rPr lang="en-US" sz="1400" dirty="0"/>
              <a:t>Commercial </a:t>
            </a:r>
          </a:p>
          <a:p>
            <a:pPr marL="800100" lvl="1" indent="-342900">
              <a:lnSpc>
                <a:spcPct val="100000"/>
              </a:lnSpc>
              <a:buFont typeface="+mj-lt"/>
              <a:buAutoNum type="arabicPeriod"/>
            </a:pPr>
            <a:r>
              <a:rPr lang="en-US" sz="1400" dirty="0"/>
              <a:t>Institutional </a:t>
            </a:r>
          </a:p>
          <a:p>
            <a:pPr marL="800100" lvl="1" indent="-342900">
              <a:lnSpc>
                <a:spcPct val="100000"/>
              </a:lnSpc>
              <a:buFont typeface="+mj-lt"/>
              <a:buAutoNum type="arabicPeriod"/>
            </a:pPr>
            <a:r>
              <a:rPr lang="en-US" sz="1400" dirty="0"/>
              <a:t>Parks </a:t>
            </a:r>
          </a:p>
          <a:p>
            <a:pPr marL="800100" lvl="1" indent="-342900">
              <a:lnSpc>
                <a:spcPct val="100000"/>
              </a:lnSpc>
              <a:buFont typeface="+mj-lt"/>
              <a:buAutoNum type="arabicPeriod"/>
            </a:pPr>
            <a:r>
              <a:rPr lang="en-US" sz="1400" dirty="0"/>
              <a:t>Floodplain/Open Space </a:t>
            </a:r>
          </a:p>
          <a:p>
            <a:pPr marL="800100" lvl="1" indent="-342900">
              <a:lnSpc>
                <a:spcPct val="100000"/>
              </a:lnSpc>
              <a:buFont typeface="+mj-lt"/>
              <a:buAutoNum type="arabicPeriod"/>
            </a:pPr>
            <a:r>
              <a:rPr lang="en-US" sz="1400" dirty="0"/>
              <a:t>Infrastructure </a:t>
            </a:r>
          </a:p>
          <a:p>
            <a:pPr marL="800100" lvl="1" indent="-342900">
              <a:lnSpc>
                <a:spcPct val="100000"/>
              </a:lnSpc>
              <a:buFont typeface="+mj-lt"/>
              <a:buAutoNum type="arabicPeriod"/>
            </a:pPr>
            <a:r>
              <a:rPr lang="en-US" sz="1400" dirty="0"/>
              <a:t>Waterfront Mixed-Use </a:t>
            </a:r>
          </a:p>
          <a:p>
            <a:pPr marL="800100" lvl="1" indent="-342900">
              <a:lnSpc>
                <a:spcPct val="100000"/>
              </a:lnSpc>
              <a:buFont typeface="+mj-lt"/>
              <a:buAutoNum type="arabicPeriod"/>
            </a:pPr>
            <a:r>
              <a:rPr lang="en-US" sz="1400" dirty="0"/>
              <a:t>Downtown Mixed-Use </a:t>
            </a:r>
          </a:p>
          <a:p>
            <a:pPr marL="800100" lvl="1" indent="-342900">
              <a:lnSpc>
                <a:spcPct val="100000"/>
              </a:lnSpc>
              <a:buFont typeface="+mj-lt"/>
              <a:buAutoNum type="arabicPeriod"/>
            </a:pPr>
            <a:r>
              <a:rPr lang="en-US" sz="1400" dirty="0"/>
              <a:t>Mixed-use </a:t>
            </a:r>
          </a:p>
          <a:p>
            <a:pPr marL="457200" lvl="1" indent="0">
              <a:buNone/>
            </a:pPr>
            <a:endParaRPr lang="en-US" sz="1600" dirty="0"/>
          </a:p>
          <a:p>
            <a:endParaRPr lang="en-US" dirty="0"/>
          </a:p>
        </p:txBody>
      </p:sp>
    </p:spTree>
    <p:extLst>
      <p:ext uri="{BB962C8B-B14F-4D97-AF65-F5344CB8AC3E}">
        <p14:creationId xmlns:p14="http://schemas.microsoft.com/office/powerpoint/2010/main" val="49779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EBC5-1356-C164-9699-5D96407F661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0E378-0B21-CD5B-16A4-CBE3C10AAF66}"/>
              </a:ext>
            </a:extLst>
          </p:cNvPr>
          <p:cNvSpPr>
            <a:spLocks noGrp="1"/>
          </p:cNvSpPr>
          <p:nvPr>
            <p:ph type="sldNum" sz="quarter" idx="12"/>
          </p:nvPr>
        </p:nvSpPr>
        <p:spPr/>
        <p:txBody>
          <a:bodyPr/>
          <a:lstStyle/>
          <a:p>
            <a:fld id="{9EC71654-96A5-4280-94F3-931C61A9F92C}" type="slidenum">
              <a:rPr lang="en-US" smtClean="0"/>
              <a:pPr/>
              <a:t>9</a:t>
            </a:fld>
            <a:endParaRPr lang="en-US" dirty="0"/>
          </a:p>
        </p:txBody>
      </p:sp>
      <p:sp>
        <p:nvSpPr>
          <p:cNvPr id="2" name="Title 1">
            <a:extLst>
              <a:ext uri="{FF2B5EF4-FFF2-40B4-BE49-F238E27FC236}">
                <a16:creationId xmlns:a16="http://schemas.microsoft.com/office/drawing/2014/main" id="{A1B07F64-6F16-D6E9-F1EE-2BA3F9B54DE3}"/>
              </a:ext>
            </a:extLst>
          </p:cNvPr>
          <p:cNvSpPr>
            <a:spLocks noGrp="1"/>
          </p:cNvSpPr>
          <p:nvPr>
            <p:ph type="title"/>
          </p:nvPr>
        </p:nvSpPr>
        <p:spPr/>
        <p:txBody>
          <a:bodyPr/>
          <a:lstStyle/>
          <a:p>
            <a:r>
              <a:rPr lang="en-US" dirty="0"/>
              <a:t>Differences Zoning &amp; Future Land Use Map</a:t>
            </a:r>
          </a:p>
        </p:txBody>
      </p:sp>
      <p:pic>
        <p:nvPicPr>
          <p:cNvPr id="6" name="Picture 5">
            <a:extLst>
              <a:ext uri="{FF2B5EF4-FFF2-40B4-BE49-F238E27FC236}">
                <a16:creationId xmlns:a16="http://schemas.microsoft.com/office/drawing/2014/main" id="{81E9EE59-A84E-FC9C-3236-E5A1B1343EC3}"/>
              </a:ext>
            </a:extLst>
          </p:cNvPr>
          <p:cNvPicPr>
            <a:picLocks noChangeAspect="1"/>
          </p:cNvPicPr>
          <p:nvPr/>
        </p:nvPicPr>
        <p:blipFill>
          <a:blip r:embed="rId3"/>
          <a:srcRect b="11290"/>
          <a:stretch/>
        </p:blipFill>
        <p:spPr>
          <a:xfrm>
            <a:off x="6629402" y="1826716"/>
            <a:ext cx="3591348" cy="4293520"/>
          </a:xfrm>
          <a:prstGeom prst="rect">
            <a:avLst/>
          </a:prstGeom>
          <a:ln w="19050">
            <a:solidFill>
              <a:schemeClr val="tx1"/>
            </a:solidFill>
          </a:ln>
        </p:spPr>
      </p:pic>
      <p:pic>
        <p:nvPicPr>
          <p:cNvPr id="8" name="Picture 7">
            <a:extLst>
              <a:ext uri="{FF2B5EF4-FFF2-40B4-BE49-F238E27FC236}">
                <a16:creationId xmlns:a16="http://schemas.microsoft.com/office/drawing/2014/main" id="{90553B91-B705-0931-8040-BFF371696B2E}"/>
              </a:ext>
            </a:extLst>
          </p:cNvPr>
          <p:cNvPicPr>
            <a:picLocks noChangeAspect="1"/>
          </p:cNvPicPr>
          <p:nvPr/>
        </p:nvPicPr>
        <p:blipFill>
          <a:blip r:embed="rId4"/>
          <a:stretch>
            <a:fillRect/>
          </a:stretch>
        </p:blipFill>
        <p:spPr>
          <a:xfrm>
            <a:off x="1679152" y="1826716"/>
            <a:ext cx="3883448" cy="4284288"/>
          </a:xfrm>
          <a:prstGeom prst="rect">
            <a:avLst/>
          </a:prstGeom>
          <a:ln w="19050">
            <a:solidFill>
              <a:schemeClr val="tx1"/>
            </a:solidFill>
          </a:ln>
        </p:spPr>
      </p:pic>
      <p:sp>
        <p:nvSpPr>
          <p:cNvPr id="9" name="TextBox 8">
            <a:extLst>
              <a:ext uri="{FF2B5EF4-FFF2-40B4-BE49-F238E27FC236}">
                <a16:creationId xmlns:a16="http://schemas.microsoft.com/office/drawing/2014/main" id="{44D4999B-539F-D663-29B8-C4CF713B7CBD}"/>
              </a:ext>
            </a:extLst>
          </p:cNvPr>
          <p:cNvSpPr txBox="1"/>
          <p:nvPr/>
        </p:nvSpPr>
        <p:spPr>
          <a:xfrm>
            <a:off x="6483353" y="1241941"/>
            <a:ext cx="3883446" cy="523220"/>
          </a:xfrm>
          <a:prstGeom prst="rect">
            <a:avLst/>
          </a:prstGeom>
          <a:noFill/>
        </p:spPr>
        <p:txBody>
          <a:bodyPr wrap="square" rtlCol="0">
            <a:spAutoFit/>
          </a:bodyPr>
          <a:lstStyle/>
          <a:p>
            <a:pPr algn="ctr"/>
            <a:r>
              <a:rPr lang="en-US" sz="1400" dirty="0"/>
              <a:t>Zoning is specific and acts as a regulatory framework that implements regulations</a:t>
            </a:r>
          </a:p>
        </p:txBody>
      </p:sp>
      <p:sp>
        <p:nvSpPr>
          <p:cNvPr id="10" name="TextBox 9">
            <a:extLst>
              <a:ext uri="{FF2B5EF4-FFF2-40B4-BE49-F238E27FC236}">
                <a16:creationId xmlns:a16="http://schemas.microsoft.com/office/drawing/2014/main" id="{DAD2A4FE-560D-3D80-FBD6-76CAD820F187}"/>
              </a:ext>
            </a:extLst>
          </p:cNvPr>
          <p:cNvSpPr txBox="1"/>
          <p:nvPr/>
        </p:nvSpPr>
        <p:spPr>
          <a:xfrm>
            <a:off x="1518732" y="1241941"/>
            <a:ext cx="4362273" cy="523220"/>
          </a:xfrm>
          <a:prstGeom prst="rect">
            <a:avLst/>
          </a:prstGeom>
          <a:noFill/>
        </p:spPr>
        <p:txBody>
          <a:bodyPr wrap="square" rtlCol="0">
            <a:spAutoFit/>
          </a:bodyPr>
          <a:lstStyle/>
          <a:p>
            <a:pPr algn="ctr"/>
            <a:r>
              <a:rPr lang="en-US" sz="1400" dirty="0"/>
              <a:t>Future Land Use Map acts as a vision and guide for the future and does not have regulatory actions </a:t>
            </a:r>
          </a:p>
        </p:txBody>
      </p:sp>
    </p:spTree>
    <p:extLst>
      <p:ext uri="{BB962C8B-B14F-4D97-AF65-F5344CB8AC3E}">
        <p14:creationId xmlns:p14="http://schemas.microsoft.com/office/powerpoint/2010/main" val="1012816968"/>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CEA9B47F-3DD8-4645-81DC-B88780643C07}">
  <ds:schemaRefs>
    <ds:schemaRef ds:uri="http://schemas.microsoft.com/office/2006/metadata/properties"/>
    <ds:schemaRef ds:uri="http://schemas.microsoft.com/office/2006/documentManagement/types"/>
    <ds:schemaRef ds:uri="http://schemas.microsoft.com/office/infopath/2007/PartnerControls"/>
    <ds:schemaRef ds:uri="16c05727-aa75-4e4a-9b5f-8a80a1165891"/>
    <ds:schemaRef ds:uri="http://purl.org/dc/elements/1.1/"/>
    <ds:schemaRef ds:uri="http://purl.org/dc/terms/"/>
    <ds:schemaRef ds:uri="http://schemas.openxmlformats.org/package/2006/metadata/core-properti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9599</TotalTime>
  <Words>1915</Words>
  <Application>Microsoft Office PowerPoint</Application>
  <PresentationFormat>Widescreen</PresentationFormat>
  <Paragraphs>283</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Corbel</vt:lpstr>
      <vt:lpstr>Google Sans</vt:lpstr>
      <vt:lpstr>Office Theme</vt:lpstr>
      <vt:lpstr>Comprehensive plan Review   02/12/2026</vt:lpstr>
      <vt:lpstr>Key Provisions of Texas Local Government Code Chapter 213</vt:lpstr>
      <vt:lpstr>Lake Dallas Comprehensive Plan</vt:lpstr>
      <vt:lpstr>Comprehensive plan creation + timeline</vt:lpstr>
      <vt:lpstr>lake Dallas comprehensive plan - topics</vt:lpstr>
      <vt:lpstr>Comprehensive Plan – vision </vt:lpstr>
      <vt:lpstr>Scenario Development vision </vt:lpstr>
      <vt:lpstr>Land use &amp; urban design </vt:lpstr>
      <vt:lpstr>Differences Zoning &amp; Future Land Use Map</vt:lpstr>
      <vt:lpstr>Mobility </vt:lpstr>
      <vt:lpstr>PARKS, TRAILS &amp; OPEN SPACE</vt:lpstr>
      <vt:lpstr>Housing</vt:lpstr>
      <vt:lpstr>Downtown district </vt:lpstr>
      <vt:lpstr>Re-development in Lake Dallas  </vt:lpstr>
      <vt:lpstr>Implementation &amp; monitoring  </vt:lpstr>
      <vt:lpstr>Goals + implementation from comprehensive plan </vt:lpstr>
      <vt:lpstr>Goals + implementation from comprehensive plan </vt:lpstr>
      <vt:lpstr>Goals + implementation from comprehensive plan </vt:lpstr>
      <vt:lpstr>Goals + implementation from comprehensive plan </vt:lpstr>
      <vt:lpstr>Goals + implementation from comprehensive plan </vt:lpstr>
      <vt:lpstr>Recap Of Vision Lake Dallas 2030</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Kandace Lesley</dc:creator>
  <cp:lastModifiedBy>Luke Olson</cp:lastModifiedBy>
  <cp:revision>246</cp:revision>
  <cp:lastPrinted>2022-05-19T21:03:36Z</cp:lastPrinted>
  <dcterms:created xsi:type="dcterms:W3CDTF">2022-05-18T18:41:02Z</dcterms:created>
  <dcterms:modified xsi:type="dcterms:W3CDTF">2026-02-13T01:32:04Z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