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961" r:id="rId2"/>
    <p:sldId id="958" r:id="rId3"/>
    <p:sldId id="960" r:id="rId4"/>
    <p:sldId id="282" r:id="rId5"/>
    <p:sldId id="954" r:id="rId6"/>
    <p:sldId id="963" r:id="rId7"/>
    <p:sldId id="944" r:id="rId8"/>
    <p:sldId id="9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ffin, Stephanie" initials="GS" lastIdx="2" clrIdx="0">
    <p:extLst>
      <p:ext uri="{19B8F6BF-5375-455C-9EA6-DF929625EA0E}">
        <p15:presenceInfo xmlns:p15="http://schemas.microsoft.com/office/powerpoint/2012/main" userId="S::ah3829@halff.com::2acda77c-4c73-4ae5-a6b5-e7c19ae4d1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  <a:srgbClr val="828282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36" autoAdjust="0"/>
  </p:normalViewPr>
  <p:slideViewPr>
    <p:cSldViewPr snapToGrid="0" snapToObjects="1">
      <p:cViewPr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gsmstr1\shared\Projects\Halff%20Associates,%20Inc\Lake%20Dallas%20Stormwater%20Utility\DA\Workpapers\Lake%20Dallas_BB_9-15-202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700828628890859E-2"/>
          <c:y val="3.577574920767429E-2"/>
          <c:w val="0.76046518547274777"/>
          <c:h val="0.8784451012236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'Fund Balance Summary'!$A$5</c:f>
              <c:strCache>
                <c:ptCount val="1"/>
                <c:pt idx="0">
                  <c:v>Beginning Fund Balance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Summary'!$B$5:$F$5</c:f>
            </c:numRef>
          </c:val>
          <c:extLst>
            <c:ext xmlns:c16="http://schemas.microsoft.com/office/drawing/2014/chart" uri="{C3380CC4-5D6E-409C-BE32-E72D297353CC}">
              <c16:uniqueId val="{00000000-6EE9-4634-A076-76E9704598A6}"/>
            </c:ext>
          </c:extLst>
        </c:ser>
        <c:ser>
          <c:idx val="1"/>
          <c:order val="1"/>
          <c:tx>
            <c:strRef>
              <c:f>'Fund Balance Summary'!$A$6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Summary'!$B$6:$F$6</c:f>
            </c:numRef>
          </c:val>
          <c:extLst>
            <c:ext xmlns:c16="http://schemas.microsoft.com/office/drawing/2014/chart" uri="{C3380CC4-5D6E-409C-BE32-E72D297353CC}">
              <c16:uniqueId val="{00000001-6EE9-4634-A076-76E9704598A6}"/>
            </c:ext>
          </c:extLst>
        </c:ser>
        <c:ser>
          <c:idx val="2"/>
          <c:order val="2"/>
          <c:tx>
            <c:strRef>
              <c:f>'Fund Balance Summary'!$A$7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Summary'!$B$7:$F$7</c:f>
            </c:numRef>
          </c:val>
          <c:extLst>
            <c:ext xmlns:c16="http://schemas.microsoft.com/office/drawing/2014/chart" uri="{C3380CC4-5D6E-409C-BE32-E72D297353CC}">
              <c16:uniqueId val="{00000002-6EE9-4634-A076-76E9704598A6}"/>
            </c:ext>
          </c:extLst>
        </c:ser>
        <c:ser>
          <c:idx val="3"/>
          <c:order val="3"/>
          <c:tx>
            <c:strRef>
              <c:f>'Fund Balance Summary'!$A$8</c:f>
              <c:strCache>
                <c:ptCount val="1"/>
                <c:pt idx="0">
                  <c:v>Total Monthly Billable ERUs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Summary'!$B$8:$F$8</c:f>
            </c:numRef>
          </c:val>
          <c:extLst>
            <c:ext xmlns:c16="http://schemas.microsoft.com/office/drawing/2014/chart" uri="{C3380CC4-5D6E-409C-BE32-E72D297353CC}">
              <c16:uniqueId val="{00000003-6EE9-4634-A076-76E9704598A6}"/>
            </c:ext>
          </c:extLst>
        </c:ser>
        <c:ser>
          <c:idx val="4"/>
          <c:order val="4"/>
          <c:tx>
            <c:strRef>
              <c:f>'Fund Balance Summary'!$A$9</c:f>
              <c:strCache>
                <c:ptCount val="1"/>
                <c:pt idx="0">
                  <c:v>Fee per ERU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Summary'!$B$9:$F$9</c:f>
            </c:numRef>
          </c:val>
          <c:extLst>
            <c:ext xmlns:c16="http://schemas.microsoft.com/office/drawing/2014/chart" uri="{C3380CC4-5D6E-409C-BE32-E72D297353CC}">
              <c16:uniqueId val="{00000004-6EE9-4634-A076-76E9704598A6}"/>
            </c:ext>
          </c:extLst>
        </c:ser>
        <c:ser>
          <c:idx val="5"/>
          <c:order val="5"/>
          <c:tx>
            <c:strRef>
              <c:f>'Fund Balance Summary'!$A$10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Summary'!$B$10:$F$10</c:f>
            </c:numRef>
          </c:val>
          <c:extLst>
            <c:ext xmlns:c16="http://schemas.microsoft.com/office/drawing/2014/chart" uri="{C3380CC4-5D6E-409C-BE32-E72D297353CC}">
              <c16:uniqueId val="{00000005-6EE9-4634-A076-76E9704598A6}"/>
            </c:ext>
          </c:extLst>
        </c:ser>
        <c:ser>
          <c:idx val="6"/>
          <c:order val="6"/>
          <c:tx>
            <c:strRef>
              <c:f>'Fund Balance Summary'!$A$11</c:f>
              <c:strCache>
                <c:ptCount val="1"/>
                <c:pt idx="0">
                  <c:v>Total Revenues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Summary'!$B$11:$F$11</c:f>
            </c:numRef>
          </c:val>
          <c:extLst>
            <c:ext xmlns:c16="http://schemas.microsoft.com/office/drawing/2014/chart" uri="{C3380CC4-5D6E-409C-BE32-E72D297353CC}">
              <c16:uniqueId val="{00000006-6EE9-4634-A076-76E9704598A6}"/>
            </c:ext>
          </c:extLst>
        </c:ser>
        <c:ser>
          <c:idx val="7"/>
          <c:order val="7"/>
          <c:tx>
            <c:strRef>
              <c:f>'Fund Balance Summary'!$A$12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Summary'!$B$12:$F$12</c:f>
            </c:numRef>
          </c:val>
          <c:extLst>
            <c:ext xmlns:c16="http://schemas.microsoft.com/office/drawing/2014/chart" uri="{C3380CC4-5D6E-409C-BE32-E72D297353CC}">
              <c16:uniqueId val="{00000007-6EE9-4634-A076-76E9704598A6}"/>
            </c:ext>
          </c:extLst>
        </c:ser>
        <c:ser>
          <c:idx val="8"/>
          <c:order val="8"/>
          <c:tx>
            <c:strRef>
              <c:f>'Fund Balance Summary'!$A$13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Summary'!$B$13:$F$13</c:f>
            </c:numRef>
          </c:val>
          <c:extLst>
            <c:ext xmlns:c16="http://schemas.microsoft.com/office/drawing/2014/chart" uri="{C3380CC4-5D6E-409C-BE32-E72D297353CC}">
              <c16:uniqueId val="{00000008-6EE9-4634-A076-76E9704598A6}"/>
            </c:ext>
          </c:extLst>
        </c:ser>
        <c:ser>
          <c:idx val="9"/>
          <c:order val="9"/>
          <c:tx>
            <c:strRef>
              <c:f>'Fund Balance Summary'!$A$14</c:f>
              <c:strCache>
                <c:ptCount val="1"/>
                <c:pt idx="0">
                  <c:v>Total Personnel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Summary'!$B$14:$F$14</c:f>
              <c:numCache>
                <c:formatCode>"$"#,##0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EE9-4634-A076-76E9704598A6}"/>
            </c:ext>
          </c:extLst>
        </c:ser>
        <c:ser>
          <c:idx val="10"/>
          <c:order val="10"/>
          <c:tx>
            <c:strRef>
              <c:f>'Fund Balance Summary'!$A$15</c:f>
              <c:strCache>
                <c:ptCount val="1"/>
                <c:pt idx="0">
                  <c:v>Total Operation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Summary'!$B$15:$F$15</c:f>
              <c:numCache>
                <c:formatCode>_(* #,##0_);_(* \(#,##0\);_(* "-"??_);_(@_)</c:formatCode>
                <c:ptCount val="5"/>
                <c:pt idx="0">
                  <c:v>24879.9</c:v>
                </c:pt>
                <c:pt idx="1">
                  <c:v>25573.501649999998</c:v>
                </c:pt>
                <c:pt idx="2">
                  <c:v>26290.5159374</c:v>
                </c:pt>
                <c:pt idx="3">
                  <c:v>27052.260563890501</c:v>
                </c:pt>
                <c:pt idx="4">
                  <c:v>27840.845001973925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E9-4634-A076-76E9704598A6}"/>
            </c:ext>
          </c:extLst>
        </c:ser>
        <c:ser>
          <c:idx val="11"/>
          <c:order val="11"/>
          <c:tx>
            <c:strRef>
              <c:f>'Fund Balance Summary'!$A$16</c:f>
              <c:strCache>
                <c:ptCount val="1"/>
                <c:pt idx="0">
                  <c:v>Total Capital Outlay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Summary'!$B$16:$F$16</c:f>
              <c:numCache>
                <c:formatCode>_(* #,##0_);_(* \(#,##0\);_(* "-"??_);_(@_)</c:formatCode>
                <c:ptCount val="5"/>
                <c:pt idx="0">
                  <c:v>250</c:v>
                </c:pt>
                <c:pt idx="1">
                  <c:v>257.125</c:v>
                </c:pt>
                <c:pt idx="2">
                  <c:v>264.45306249999999</c:v>
                </c:pt>
                <c:pt idx="3">
                  <c:v>271.98997478125</c:v>
                </c:pt>
                <c:pt idx="4">
                  <c:v>279.7416890625156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EE9-4634-A076-76E9704598A6}"/>
            </c:ext>
          </c:extLst>
        </c:ser>
        <c:ser>
          <c:idx val="12"/>
          <c:order val="12"/>
          <c:tx>
            <c:strRef>
              <c:f>'Fund Balance Summary'!$A$17</c:f>
              <c:strCache>
                <c:ptCount val="1"/>
                <c:pt idx="0">
                  <c:v>Total Cash Capital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Summary'!$B$17:$F$17</c:f>
              <c:numCache>
                <c:formatCode>_(* #,##0_);_(* \(#,##0\);_(* "-"??_);_(@_)</c:formatCode>
                <c:ptCount val="5"/>
                <c:pt idx="0">
                  <c:v>4426.97</c:v>
                </c:pt>
                <c:pt idx="1">
                  <c:v>100000</c:v>
                </c:pt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E9-4634-A076-76E9704598A6}"/>
            </c:ext>
          </c:extLst>
        </c:ser>
        <c:ser>
          <c:idx val="13"/>
          <c:order val="13"/>
          <c:tx>
            <c:strRef>
              <c:f>'Fund Balance Summary'!$A$18</c:f>
              <c:strCache>
                <c:ptCount val="1"/>
                <c:pt idx="0">
                  <c:v>Total New Program O&amp;M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Summary'!$B$18:$F$18</c:f>
              <c:numCache>
                <c:formatCode>_(* #,##0_);_(* \(#,##0\);_(* "-"??_);_(@_)</c:formatCode>
                <c:ptCount val="5"/>
                <c:pt idx="0">
                  <c:v>421216.4</c:v>
                </c:pt>
                <c:pt idx="1">
                  <c:v>233039.76107766695</c:v>
                </c:pt>
                <c:pt idx="2">
                  <c:v>322259.0412053339</c:v>
                </c:pt>
                <c:pt idx="3">
                  <c:v>330079.83485390589</c:v>
                </c:pt>
                <c:pt idx="4">
                  <c:v>338107.90676716511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EE9-4634-A076-76E9704598A6}"/>
            </c:ext>
          </c:extLst>
        </c:ser>
        <c:ser>
          <c:idx val="14"/>
          <c:order val="14"/>
          <c:tx>
            <c:strRef>
              <c:f>'Fund Balance Summary'!$A$19</c:f>
              <c:strCache>
                <c:ptCount val="1"/>
                <c:pt idx="0">
                  <c:v>Total Debt Service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'Fund Balance Summary'!$B$4:$F$4</c:f>
              <c:numCache>
                <c:formatCode>"FY "####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'Fund Balance Summary'!$B$19:$F$19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69999.25946070299</c:v>
                </c:pt>
                <c:pt idx="2">
                  <c:v>69999.25946070299</c:v>
                </c:pt>
                <c:pt idx="3">
                  <c:v>69999.25946070299</c:v>
                </c:pt>
                <c:pt idx="4">
                  <c:v>69999.25946070299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E9-4634-A076-76E970459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7804687"/>
        <c:axId val="887808847"/>
      </c:barChart>
      <c:catAx>
        <c:axId val="887804687"/>
        <c:scaling>
          <c:orientation val="minMax"/>
        </c:scaling>
        <c:delete val="0"/>
        <c:axPos val="b"/>
        <c:numFmt formatCode="&quot;FY &quot;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808847"/>
        <c:crosses val="autoZero"/>
        <c:auto val="1"/>
        <c:lblAlgn val="ctr"/>
        <c:lblOffset val="100"/>
        <c:noMultiLvlLbl val="0"/>
      </c:catAx>
      <c:valAx>
        <c:axId val="887808847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804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3BC69-8D80-4FC2-8CC2-2E27B6A6495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0BDC1-5C9F-4711-AF70-563650247644}">
      <dgm:prSet phldrT="[Text]"/>
      <dgm:spPr/>
      <dgm:t>
        <a:bodyPr/>
        <a:lstStyle/>
        <a:p>
          <a:r>
            <a:rPr lang="en-US" dirty="0"/>
            <a:t>Fees based on drainage characteristics</a:t>
          </a:r>
        </a:p>
      </dgm:t>
    </dgm:pt>
    <dgm:pt modelId="{D5245EF9-CF87-46DD-A8B0-6D07675A4C4E}" type="parTrans" cxnId="{D7D89A34-BD60-476F-A8F9-7127E95A0C2B}">
      <dgm:prSet/>
      <dgm:spPr/>
      <dgm:t>
        <a:bodyPr/>
        <a:lstStyle/>
        <a:p>
          <a:endParaRPr lang="en-US"/>
        </a:p>
      </dgm:t>
    </dgm:pt>
    <dgm:pt modelId="{7ABDB363-F722-4932-8E6D-71CD04B9A20D}" type="sibTrans" cxnId="{D7D89A34-BD60-476F-A8F9-7127E95A0C2B}">
      <dgm:prSet/>
      <dgm:spPr/>
      <dgm:t>
        <a:bodyPr/>
        <a:lstStyle/>
        <a:p>
          <a:endParaRPr lang="en-US"/>
        </a:p>
      </dgm:t>
    </dgm:pt>
    <dgm:pt modelId="{22E8AC1D-94FC-4F81-B256-3E2E0BB7CC68}">
      <dgm:prSet phldrT="[Text]"/>
      <dgm:spPr/>
      <dgm:t>
        <a:bodyPr/>
        <a:lstStyle/>
        <a:p>
          <a:r>
            <a:rPr lang="en-US" dirty="0"/>
            <a:t>Alternative to Property Tax</a:t>
          </a:r>
        </a:p>
      </dgm:t>
    </dgm:pt>
    <dgm:pt modelId="{0CB41D1C-8F32-45F9-82D6-935E7D7E92BC}" type="parTrans" cxnId="{D3ED4432-88F9-4D18-9D18-8B09727C3A2E}">
      <dgm:prSet/>
      <dgm:spPr/>
      <dgm:t>
        <a:bodyPr/>
        <a:lstStyle/>
        <a:p>
          <a:endParaRPr lang="en-US"/>
        </a:p>
      </dgm:t>
    </dgm:pt>
    <dgm:pt modelId="{F6015672-2CBC-4EF6-A431-84AB0EA9810A}" type="sibTrans" cxnId="{D3ED4432-88F9-4D18-9D18-8B09727C3A2E}">
      <dgm:prSet/>
      <dgm:spPr/>
      <dgm:t>
        <a:bodyPr/>
        <a:lstStyle/>
        <a:p>
          <a:endParaRPr lang="en-US"/>
        </a:p>
      </dgm:t>
    </dgm:pt>
    <dgm:pt modelId="{292D6558-5B6B-4D56-98E6-4C15DD4AA963}">
      <dgm:prSet phldrT="[Text]"/>
      <dgm:spPr/>
      <dgm:t>
        <a:bodyPr/>
        <a:lstStyle/>
        <a:p>
          <a:r>
            <a:rPr lang="en-US" dirty="0"/>
            <a:t>Fees tie to service rendered</a:t>
          </a:r>
        </a:p>
      </dgm:t>
    </dgm:pt>
    <dgm:pt modelId="{36FD0F22-E11F-41C1-8B42-1C458EC54923}" type="parTrans" cxnId="{ACC4DB3A-36E5-435D-A673-13FB60BB7E45}">
      <dgm:prSet/>
      <dgm:spPr/>
      <dgm:t>
        <a:bodyPr/>
        <a:lstStyle/>
        <a:p>
          <a:endParaRPr lang="en-US"/>
        </a:p>
      </dgm:t>
    </dgm:pt>
    <dgm:pt modelId="{F1AC572C-6076-4100-B80F-6BF1579B1255}" type="sibTrans" cxnId="{ACC4DB3A-36E5-435D-A673-13FB60BB7E45}">
      <dgm:prSet/>
      <dgm:spPr/>
      <dgm:t>
        <a:bodyPr/>
        <a:lstStyle/>
        <a:p>
          <a:endParaRPr lang="en-US"/>
        </a:p>
      </dgm:t>
    </dgm:pt>
    <dgm:pt modelId="{26FAB5ED-5991-4D78-AD0C-647A35B41B04}">
      <dgm:prSet phldrT="[Text]"/>
      <dgm:spPr/>
      <dgm:t>
        <a:bodyPr/>
        <a:lstStyle/>
        <a:p>
          <a:r>
            <a:rPr lang="en-US" dirty="0"/>
            <a:t>Can be administered by Utility Billing</a:t>
          </a:r>
        </a:p>
      </dgm:t>
    </dgm:pt>
    <dgm:pt modelId="{D406285A-A1E5-4E07-8C79-712A65370651}" type="parTrans" cxnId="{F155632B-426B-4BA6-8A0E-2A24508CFB84}">
      <dgm:prSet/>
      <dgm:spPr/>
      <dgm:t>
        <a:bodyPr/>
        <a:lstStyle/>
        <a:p>
          <a:endParaRPr lang="en-US"/>
        </a:p>
      </dgm:t>
    </dgm:pt>
    <dgm:pt modelId="{F2153682-AA8E-439E-820C-661612D75D40}" type="sibTrans" cxnId="{F155632B-426B-4BA6-8A0E-2A24508CFB84}">
      <dgm:prSet/>
      <dgm:spPr/>
      <dgm:t>
        <a:bodyPr/>
        <a:lstStyle/>
        <a:p>
          <a:endParaRPr lang="en-US"/>
        </a:p>
      </dgm:t>
    </dgm:pt>
    <dgm:pt modelId="{2DF90F5B-49DD-4FF9-A7F9-0004C51B91DE}" type="pres">
      <dgm:prSet presAssocID="{A713BC69-8D80-4FC2-8CC2-2E27B6A64952}" presName="matrix" presStyleCnt="0">
        <dgm:presLayoutVars>
          <dgm:chMax val="1"/>
          <dgm:dir/>
          <dgm:resizeHandles val="exact"/>
        </dgm:presLayoutVars>
      </dgm:prSet>
      <dgm:spPr/>
    </dgm:pt>
    <dgm:pt modelId="{14BCF265-5E5A-495F-848D-413066E9F294}" type="pres">
      <dgm:prSet presAssocID="{A713BC69-8D80-4FC2-8CC2-2E27B6A64952}" presName="diamond" presStyleLbl="bgShp" presStyleIdx="0" presStyleCnt="1"/>
      <dgm:spPr/>
    </dgm:pt>
    <dgm:pt modelId="{E57E65B1-DAFD-4556-B05D-4E477FA5ED36}" type="pres">
      <dgm:prSet presAssocID="{A713BC69-8D80-4FC2-8CC2-2E27B6A6495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473818-0523-4CE9-AB5A-B245942E6253}" type="pres">
      <dgm:prSet presAssocID="{A713BC69-8D80-4FC2-8CC2-2E27B6A6495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6375A83-BAB7-4C30-9411-4295FEB000B7}" type="pres">
      <dgm:prSet presAssocID="{A713BC69-8D80-4FC2-8CC2-2E27B6A6495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BCF8731-D1DF-4851-832E-F1A3AA6DCA3A}" type="pres">
      <dgm:prSet presAssocID="{A713BC69-8D80-4FC2-8CC2-2E27B6A6495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ACAD513-62DF-4281-BBB3-8C4AA0157A47}" type="presOf" srcId="{26FAB5ED-5991-4D78-AD0C-647A35B41B04}" destId="{5BCF8731-D1DF-4851-832E-F1A3AA6DCA3A}" srcOrd="0" destOrd="0" presId="urn:microsoft.com/office/officeart/2005/8/layout/matrix3"/>
    <dgm:cxn modelId="{4A2B4E29-9841-42A4-A622-E7BB7B25183E}" type="presOf" srcId="{292D6558-5B6B-4D56-98E6-4C15DD4AA963}" destId="{F6375A83-BAB7-4C30-9411-4295FEB000B7}" srcOrd="0" destOrd="0" presId="urn:microsoft.com/office/officeart/2005/8/layout/matrix3"/>
    <dgm:cxn modelId="{F155632B-426B-4BA6-8A0E-2A24508CFB84}" srcId="{A713BC69-8D80-4FC2-8CC2-2E27B6A64952}" destId="{26FAB5ED-5991-4D78-AD0C-647A35B41B04}" srcOrd="3" destOrd="0" parTransId="{D406285A-A1E5-4E07-8C79-712A65370651}" sibTransId="{F2153682-AA8E-439E-820C-661612D75D40}"/>
    <dgm:cxn modelId="{D3ED4432-88F9-4D18-9D18-8B09727C3A2E}" srcId="{A713BC69-8D80-4FC2-8CC2-2E27B6A64952}" destId="{22E8AC1D-94FC-4F81-B256-3E2E0BB7CC68}" srcOrd="1" destOrd="0" parTransId="{0CB41D1C-8F32-45F9-82D6-935E7D7E92BC}" sibTransId="{F6015672-2CBC-4EF6-A431-84AB0EA9810A}"/>
    <dgm:cxn modelId="{D7D89A34-BD60-476F-A8F9-7127E95A0C2B}" srcId="{A713BC69-8D80-4FC2-8CC2-2E27B6A64952}" destId="{6FE0BDC1-5C9F-4711-AF70-563650247644}" srcOrd="0" destOrd="0" parTransId="{D5245EF9-CF87-46DD-A8B0-6D07675A4C4E}" sibTransId="{7ABDB363-F722-4932-8E6D-71CD04B9A20D}"/>
    <dgm:cxn modelId="{ACC4DB3A-36E5-435D-A673-13FB60BB7E45}" srcId="{A713BC69-8D80-4FC2-8CC2-2E27B6A64952}" destId="{292D6558-5B6B-4D56-98E6-4C15DD4AA963}" srcOrd="2" destOrd="0" parTransId="{36FD0F22-E11F-41C1-8B42-1C458EC54923}" sibTransId="{F1AC572C-6076-4100-B80F-6BF1579B1255}"/>
    <dgm:cxn modelId="{9DCBB447-9FDA-4601-9CBF-EFFBB5E2B3B0}" type="presOf" srcId="{A713BC69-8D80-4FC2-8CC2-2E27B6A64952}" destId="{2DF90F5B-49DD-4FF9-A7F9-0004C51B91DE}" srcOrd="0" destOrd="0" presId="urn:microsoft.com/office/officeart/2005/8/layout/matrix3"/>
    <dgm:cxn modelId="{6A143CAE-3704-434D-8DAF-602B9C370DD3}" type="presOf" srcId="{22E8AC1D-94FC-4F81-B256-3E2E0BB7CC68}" destId="{F9473818-0523-4CE9-AB5A-B245942E6253}" srcOrd="0" destOrd="0" presId="urn:microsoft.com/office/officeart/2005/8/layout/matrix3"/>
    <dgm:cxn modelId="{45F7A1E8-2716-4272-A7D8-32CB9BD18A6B}" type="presOf" srcId="{6FE0BDC1-5C9F-4711-AF70-563650247644}" destId="{E57E65B1-DAFD-4556-B05D-4E477FA5ED36}" srcOrd="0" destOrd="0" presId="urn:microsoft.com/office/officeart/2005/8/layout/matrix3"/>
    <dgm:cxn modelId="{608369B7-AB77-415F-B44D-7CC02D970104}" type="presParOf" srcId="{2DF90F5B-49DD-4FF9-A7F9-0004C51B91DE}" destId="{14BCF265-5E5A-495F-848D-413066E9F294}" srcOrd="0" destOrd="0" presId="urn:microsoft.com/office/officeart/2005/8/layout/matrix3"/>
    <dgm:cxn modelId="{3C2D80D5-2951-480A-B63A-95272B13F2B5}" type="presParOf" srcId="{2DF90F5B-49DD-4FF9-A7F9-0004C51B91DE}" destId="{E57E65B1-DAFD-4556-B05D-4E477FA5ED36}" srcOrd="1" destOrd="0" presId="urn:microsoft.com/office/officeart/2005/8/layout/matrix3"/>
    <dgm:cxn modelId="{9F9BD156-22FE-4879-944C-D681A596664A}" type="presParOf" srcId="{2DF90F5B-49DD-4FF9-A7F9-0004C51B91DE}" destId="{F9473818-0523-4CE9-AB5A-B245942E6253}" srcOrd="2" destOrd="0" presId="urn:microsoft.com/office/officeart/2005/8/layout/matrix3"/>
    <dgm:cxn modelId="{A788D4E8-5A23-45F4-8928-DAF52FC28482}" type="presParOf" srcId="{2DF90F5B-49DD-4FF9-A7F9-0004C51B91DE}" destId="{F6375A83-BAB7-4C30-9411-4295FEB000B7}" srcOrd="3" destOrd="0" presId="urn:microsoft.com/office/officeart/2005/8/layout/matrix3"/>
    <dgm:cxn modelId="{D3E65E82-701F-4B8E-A644-4254A1B24E54}" type="presParOf" srcId="{2DF90F5B-49DD-4FF9-A7F9-0004C51B91DE}" destId="{5BCF8731-D1DF-4851-832E-F1A3AA6DCA3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CF265-5E5A-495F-848D-413066E9F294}">
      <dsp:nvSpPr>
        <dsp:cNvPr id="0" name=""/>
        <dsp:cNvSpPr/>
      </dsp:nvSpPr>
      <dsp:spPr>
        <a:xfrm>
          <a:off x="315466" y="0"/>
          <a:ext cx="4587635" cy="458763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65B1-DAFD-4556-B05D-4E477FA5ED36}">
      <dsp:nvSpPr>
        <dsp:cNvPr id="0" name=""/>
        <dsp:cNvSpPr/>
      </dsp:nvSpPr>
      <dsp:spPr>
        <a:xfrm>
          <a:off x="751291" y="435825"/>
          <a:ext cx="1789177" cy="178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Fees based on drainage characteristics</a:t>
          </a:r>
        </a:p>
      </dsp:txBody>
      <dsp:txXfrm>
        <a:off x="838631" y="523165"/>
        <a:ext cx="1614497" cy="1614497"/>
      </dsp:txXfrm>
    </dsp:sp>
    <dsp:sp modelId="{F9473818-0523-4CE9-AB5A-B245942E6253}">
      <dsp:nvSpPr>
        <dsp:cNvPr id="0" name=""/>
        <dsp:cNvSpPr/>
      </dsp:nvSpPr>
      <dsp:spPr>
        <a:xfrm>
          <a:off x="2678098" y="435825"/>
          <a:ext cx="1789177" cy="178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Alternative to Property Tax</a:t>
          </a:r>
        </a:p>
      </dsp:txBody>
      <dsp:txXfrm>
        <a:off x="2765438" y="523165"/>
        <a:ext cx="1614497" cy="1614497"/>
      </dsp:txXfrm>
    </dsp:sp>
    <dsp:sp modelId="{F6375A83-BAB7-4C30-9411-4295FEB000B7}">
      <dsp:nvSpPr>
        <dsp:cNvPr id="0" name=""/>
        <dsp:cNvSpPr/>
      </dsp:nvSpPr>
      <dsp:spPr>
        <a:xfrm>
          <a:off x="751291" y="2362632"/>
          <a:ext cx="1789177" cy="178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Fees tie to service rendered</a:t>
          </a:r>
        </a:p>
      </dsp:txBody>
      <dsp:txXfrm>
        <a:off x="838631" y="2449972"/>
        <a:ext cx="1614497" cy="1614497"/>
      </dsp:txXfrm>
    </dsp:sp>
    <dsp:sp modelId="{5BCF8731-D1DF-4851-832E-F1A3AA6DCA3A}">
      <dsp:nvSpPr>
        <dsp:cNvPr id="0" name=""/>
        <dsp:cNvSpPr/>
      </dsp:nvSpPr>
      <dsp:spPr>
        <a:xfrm>
          <a:off x="2678098" y="2362632"/>
          <a:ext cx="1789177" cy="1789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Can be administered by Utility Billing</a:t>
          </a:r>
        </a:p>
      </dsp:txBody>
      <dsp:txXfrm>
        <a:off x="2765438" y="2449972"/>
        <a:ext cx="1614497" cy="1614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8699-5516-5743-A463-FAE5507A6CB4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C46D7-6148-BF47-99CA-C5A96CB99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C46D7-6148-BF47-99CA-C5A96CB99F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9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C46D7-6148-BF47-99CA-C5A96CB99F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C46D7-6148-BF47-99CA-C5A96CB99F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6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4674" y="615326"/>
            <a:ext cx="8064501" cy="45704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300" b="1" i="0" cap="all" baseline="0"/>
            </a:lvl1pPr>
            <a:lvl2pPr>
              <a:defRPr sz="3300" b="1" i="0" cap="all" baseline="0"/>
            </a:lvl2pPr>
            <a:lvl3pPr>
              <a:defRPr sz="3300" b="1" i="0" cap="all" baseline="0"/>
            </a:lvl3pPr>
            <a:lvl4pPr>
              <a:defRPr sz="3300" b="1" i="0" cap="all" baseline="0"/>
            </a:lvl4pPr>
            <a:lvl5pPr>
              <a:defRPr sz="3300" b="1" i="0" cap="all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739128"/>
            <a:ext cx="243230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432304" y="6739128"/>
            <a:ext cx="2432304" cy="11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864608" y="6739128"/>
            <a:ext cx="2432304" cy="1188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96912" y="6739128"/>
            <a:ext cx="2462784" cy="120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759696" y="6739128"/>
            <a:ext cx="2432304" cy="1188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-1" y="2002536"/>
            <a:ext cx="2429255" cy="47365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431796" y="2002536"/>
            <a:ext cx="2429763" cy="47365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864100" y="2002536"/>
            <a:ext cx="2429763" cy="47365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7293863" y="2002536"/>
            <a:ext cx="2462783" cy="47365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756646" y="2002536"/>
            <a:ext cx="2435353" cy="47365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0" y="1132114"/>
            <a:ext cx="1459523" cy="230832"/>
          </a:xfrm>
        </p:spPr>
        <p:txBody>
          <a:bodyPr lIns="0" tIns="0" rIns="0" bIns="0">
            <a:noAutofit/>
          </a:bodyPr>
          <a:lstStyle>
            <a:lvl1pPr>
              <a:defRPr sz="1500" b="1" i="0" cap="all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152525"/>
            <a:ext cx="1454150" cy="230187"/>
          </a:xfrm>
        </p:spPr>
        <p:txBody>
          <a:bodyPr lIns="0" tIns="0" rIns="0" bIns="0" anchor="ctr" anchorCtr="0">
            <a:noAutofit/>
          </a:bodyPr>
          <a:lstStyle>
            <a:lvl1pPr>
              <a:defRPr sz="1500" b="1" i="0" cap="all" baseline="0"/>
            </a:lvl1pPr>
          </a:lstStyle>
          <a:p>
            <a:pPr lvl="0"/>
            <a:r>
              <a:rPr lang="en-US" dirty="0"/>
              <a:t>Location 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DB1B1-8F51-45D1-99E0-FB792A4B0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4535" y="336822"/>
            <a:ext cx="161558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5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463550" y="961780"/>
            <a:ext cx="6429375" cy="48053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35938" y="2655301"/>
            <a:ext cx="3246437" cy="180049"/>
          </a:xfrm>
        </p:spPr>
        <p:txBody>
          <a:bodyPr lIns="0" tIns="0" rIns="0" bIns="0" anchor="t" anchorCtr="0">
            <a:spAutoFit/>
          </a:bodyPr>
          <a:lstStyle>
            <a:lvl1pPr algn="just">
              <a:defRPr sz="1300" b="1" cap="all" baseline="0">
                <a:solidFill>
                  <a:schemeClr val="bg1"/>
                </a:solidFill>
              </a:defRPr>
            </a:lvl1pPr>
            <a:lvl2pPr marL="11113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2pPr>
            <a:lvl3pPr marL="465138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3pPr>
            <a:lvl4pPr marL="97790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4pPr>
            <a:lvl5pPr marL="160655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135938" y="2962738"/>
            <a:ext cx="3246438" cy="180049"/>
          </a:xfrm>
        </p:spPr>
        <p:txBody>
          <a:bodyPr wrap="square" lIns="0" tIns="0" rIns="0" bIns="0" anchor="t" anchorCtr="0">
            <a:spAutoFit/>
          </a:bodyPr>
          <a:lstStyle>
            <a:lvl1pPr algn="just">
              <a:defRPr sz="1300" b="0" i="0" cap="none" baseline="0">
                <a:solidFill>
                  <a:schemeClr val="bg1"/>
                </a:solidFill>
              </a:defRPr>
            </a:lvl1pPr>
            <a:lvl2pPr marL="11113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2pPr>
            <a:lvl3pPr marL="465138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3pPr>
            <a:lvl4pPr marL="97790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4pPr>
            <a:lvl5pPr marL="160655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8135938" y="3297445"/>
            <a:ext cx="3246438" cy="973087"/>
          </a:xfrm>
        </p:spPr>
        <p:txBody>
          <a:bodyPr wrap="square" lIns="0" tIns="0" rIns="0" bIns="0" anchor="t" anchorCtr="0">
            <a:spAutoFit/>
          </a:bodyPr>
          <a:lstStyle>
            <a:lvl1pPr algn="just">
              <a:defRPr sz="1200" b="1" cap="all" baseline="0">
                <a:solidFill>
                  <a:schemeClr val="bg1"/>
                </a:solidFill>
              </a:defRPr>
            </a:lvl1pPr>
            <a:lvl2pPr marL="238125" indent="-227013" algn="just">
              <a:lnSpc>
                <a:spcPts val="1600"/>
              </a:lnSpc>
              <a:spcBef>
                <a:spcPts val="300"/>
              </a:spcBef>
              <a:buFont typeface="AppleSDGothicNeo-Regular" charset="-127"/>
              <a:buChar char="◼︎"/>
              <a:tabLst/>
              <a:defRPr sz="1300" baseline="0">
                <a:solidFill>
                  <a:schemeClr val="bg1"/>
                </a:solidFill>
              </a:defRPr>
            </a:lvl2pPr>
            <a:lvl3pPr marL="457200" indent="-1778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3pPr>
            <a:lvl4pPr marL="685800" indent="-1651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4pPr>
            <a:lvl5pPr marL="965200" indent="-1778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5pPr>
            <a:lvl6pPr marL="1203325" indent="-173038"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  <a:latin typeface="Arial" charset="0"/>
              </a:defRPr>
            </a:lvl6pPr>
          </a:lstStyle>
          <a:p>
            <a:pPr lvl="1"/>
            <a:r>
              <a:rPr lang="en-US" dirty="0"/>
              <a:t>Bullet item</a:t>
            </a:r>
          </a:p>
          <a:p>
            <a:pPr lvl="2"/>
            <a:r>
              <a:rPr lang="en-US" dirty="0"/>
              <a:t>Sub Item</a:t>
            </a:r>
          </a:p>
          <a:p>
            <a:pPr lvl="3"/>
            <a:r>
              <a:rPr lang="en-US" dirty="0"/>
              <a:t>Sub Item</a:t>
            </a:r>
          </a:p>
          <a:p>
            <a:pPr lvl="4"/>
            <a:r>
              <a:rPr lang="en-US" dirty="0"/>
              <a:t>Sub Item</a:t>
            </a:r>
          </a:p>
          <a:p>
            <a:pPr lvl="5"/>
            <a:r>
              <a:rPr lang="en-US" dirty="0"/>
              <a:t>Sub Item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44062" y="1635578"/>
            <a:ext cx="5909163" cy="191847"/>
          </a:xfrm>
        </p:spPr>
        <p:txBody>
          <a:bodyPr wrap="square" lIns="0" tIns="0" rIns="0" bIns="0">
            <a:spAutoFit/>
          </a:bodyPr>
          <a:lstStyle>
            <a:lvl1pPr marL="0" indent="-1817688" algn="l">
              <a:lnSpc>
                <a:spcPts val="1600"/>
              </a:lnSpc>
              <a:spcBef>
                <a:spcPts val="0"/>
              </a:spcBef>
              <a:tabLst/>
              <a:defRPr sz="1300" b="1" i="0" cap="all" baseline="0">
                <a:solidFill>
                  <a:schemeClr val="accent4"/>
                </a:solidFill>
              </a:defRPr>
            </a:lvl1pPr>
            <a:lvl2pPr marL="0" indent="-1817688" algn="l">
              <a:lnSpc>
                <a:spcPct val="100000"/>
              </a:lnSpc>
              <a:spcBef>
                <a:spcPts val="600"/>
              </a:spcBef>
              <a:tabLst/>
              <a:defRPr sz="1300" baseline="0">
                <a:solidFill>
                  <a:schemeClr val="accent4"/>
                </a:solidFill>
              </a:defRPr>
            </a:lvl2pPr>
            <a:lvl3pPr marL="0" indent="-1817688" algn="just">
              <a:lnSpc>
                <a:spcPct val="100000"/>
              </a:lnSpc>
              <a:spcBef>
                <a:spcPts val="600"/>
              </a:spcBef>
              <a:tabLst/>
              <a:defRPr sz="1300" baseline="0">
                <a:solidFill>
                  <a:schemeClr val="accent4"/>
                </a:solidFill>
              </a:defRPr>
            </a:lvl3pPr>
            <a:lvl4pPr marL="0" indent="-1817688" algn="just">
              <a:lnSpc>
                <a:spcPct val="100000"/>
              </a:lnSpc>
              <a:spcBef>
                <a:spcPts val="600"/>
              </a:spcBef>
              <a:tabLst/>
              <a:defRPr sz="1300" baseline="0">
                <a:solidFill>
                  <a:schemeClr val="accent4"/>
                </a:solidFill>
              </a:defRPr>
            </a:lvl4pPr>
            <a:lvl5pPr marL="0" indent="-1817688" algn="just">
              <a:lnSpc>
                <a:spcPct val="100000"/>
              </a:lnSpc>
              <a:spcBef>
                <a:spcPts val="600"/>
              </a:spcBef>
              <a:tabLst/>
              <a:defRPr sz="13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39788" y="2316533"/>
            <a:ext cx="5932487" cy="943335"/>
          </a:xfrm>
        </p:spPr>
        <p:txBody>
          <a:bodyPr lIns="0" tIns="0" rIns="0" bIns="0">
            <a:spAutoFit/>
          </a:bodyPr>
          <a:lstStyle>
            <a:lvl1pPr marL="233363" indent="-233363">
              <a:spcBef>
                <a:spcPts val="300"/>
              </a:spcBef>
              <a:buClr>
                <a:schemeClr val="accent4"/>
              </a:buClr>
              <a:buFont typeface="AppleSDGothicNeo-Regular" charset="-127"/>
              <a:buChar char="◼︎"/>
              <a:tabLst/>
              <a:defRPr sz="1300" baseline="0">
                <a:solidFill>
                  <a:schemeClr val="accent4"/>
                </a:solidFill>
              </a:defRPr>
            </a:lvl1pPr>
            <a:lvl2pPr marL="466725" indent="-168275">
              <a:spcBef>
                <a:spcPts val="300"/>
              </a:spcBef>
              <a:buClr>
                <a:schemeClr val="accent4"/>
              </a:buClr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2pPr>
            <a:lvl3pPr marL="693738" indent="-179388">
              <a:spcBef>
                <a:spcPts val="300"/>
              </a:spcBef>
              <a:buClr>
                <a:schemeClr val="accent4"/>
              </a:buClr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3pPr>
            <a:lvl4pPr marL="922338" indent="-180975">
              <a:spcBef>
                <a:spcPts val="300"/>
              </a:spcBef>
              <a:buClr>
                <a:schemeClr val="accent4"/>
              </a:buClr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4pPr>
            <a:lvl5pPr marL="1149350" indent="-179388">
              <a:spcBef>
                <a:spcPts val="300"/>
              </a:spcBef>
              <a:buClr>
                <a:schemeClr val="accent4"/>
              </a:buClr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39788" y="1970544"/>
            <a:ext cx="5932487" cy="18004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300"/>
              </a:spcBef>
              <a:buClr>
                <a:schemeClr val="accent4"/>
              </a:buClr>
              <a:buFontTx/>
              <a:buNone/>
              <a:tabLst/>
              <a:defRPr sz="1300" baseline="0">
                <a:solidFill>
                  <a:schemeClr val="accent4"/>
                </a:solidFill>
              </a:defRPr>
            </a:lvl1pPr>
            <a:lvl2pPr marL="357187" indent="0">
              <a:spcBef>
                <a:spcPts val="300"/>
              </a:spcBef>
              <a:buClr>
                <a:schemeClr val="accent4"/>
              </a:buClr>
              <a:buFontTx/>
              <a:buNone/>
              <a:tabLst/>
              <a:defRPr sz="1300" baseline="0">
                <a:solidFill>
                  <a:schemeClr val="accent4"/>
                </a:solidFill>
              </a:defRPr>
            </a:lvl2pPr>
            <a:lvl3pPr marL="800100" indent="0">
              <a:spcBef>
                <a:spcPts val="300"/>
              </a:spcBef>
              <a:buClr>
                <a:schemeClr val="accent4"/>
              </a:buClr>
              <a:buFontTx/>
              <a:buNone/>
              <a:tabLst/>
              <a:defRPr sz="1300" baseline="0">
                <a:solidFill>
                  <a:schemeClr val="accent4"/>
                </a:solidFill>
              </a:defRPr>
            </a:lvl3pPr>
            <a:lvl4pPr marL="1257300" indent="0">
              <a:spcBef>
                <a:spcPts val="300"/>
              </a:spcBef>
              <a:buClr>
                <a:schemeClr val="accent4"/>
              </a:buClr>
              <a:buFontTx/>
              <a:buNone/>
              <a:tabLst/>
              <a:defRPr sz="1300" baseline="0">
                <a:solidFill>
                  <a:schemeClr val="accent4"/>
                </a:solidFill>
              </a:defRPr>
            </a:lvl4pPr>
            <a:lvl5pPr marL="1663700" indent="0">
              <a:spcBef>
                <a:spcPts val="300"/>
              </a:spcBef>
              <a:buClr>
                <a:schemeClr val="accent4"/>
              </a:buClr>
              <a:buFontTx/>
              <a:buNone/>
              <a:tabLst/>
              <a:defRPr sz="13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463550" y="961780"/>
            <a:ext cx="6429375" cy="48053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35938" y="2655301"/>
            <a:ext cx="3246437" cy="180049"/>
          </a:xfrm>
        </p:spPr>
        <p:txBody>
          <a:bodyPr lIns="0" tIns="0" rIns="0" bIns="0" anchor="t" anchorCtr="0">
            <a:spAutoFit/>
          </a:bodyPr>
          <a:lstStyle>
            <a:lvl1pPr algn="just">
              <a:defRPr sz="1300" b="1" cap="all" baseline="0">
                <a:solidFill>
                  <a:schemeClr val="bg1"/>
                </a:solidFill>
              </a:defRPr>
            </a:lvl1pPr>
            <a:lvl2pPr marL="11113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2pPr>
            <a:lvl3pPr marL="465138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3pPr>
            <a:lvl4pPr marL="97790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4pPr>
            <a:lvl5pPr marL="160655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8135938" y="2962738"/>
            <a:ext cx="3246438" cy="180049"/>
          </a:xfrm>
        </p:spPr>
        <p:txBody>
          <a:bodyPr wrap="square" lIns="0" tIns="0" rIns="0" bIns="0" anchor="t" anchorCtr="0">
            <a:spAutoFit/>
          </a:bodyPr>
          <a:lstStyle>
            <a:lvl1pPr algn="just">
              <a:defRPr sz="1300" b="0" i="0" cap="none" baseline="0">
                <a:solidFill>
                  <a:schemeClr val="bg1"/>
                </a:solidFill>
              </a:defRPr>
            </a:lvl1pPr>
            <a:lvl2pPr marL="11113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2pPr>
            <a:lvl3pPr marL="465138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3pPr>
            <a:lvl4pPr marL="97790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4pPr>
            <a:lvl5pPr marL="160655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8135938" y="3297445"/>
            <a:ext cx="3246438" cy="973087"/>
          </a:xfrm>
        </p:spPr>
        <p:txBody>
          <a:bodyPr wrap="square" lIns="0" tIns="0" rIns="0" bIns="0" anchor="t" anchorCtr="0">
            <a:spAutoFit/>
          </a:bodyPr>
          <a:lstStyle>
            <a:lvl1pPr algn="just">
              <a:defRPr sz="1200" b="1" cap="all" baseline="0">
                <a:solidFill>
                  <a:schemeClr val="bg1"/>
                </a:solidFill>
              </a:defRPr>
            </a:lvl1pPr>
            <a:lvl2pPr marL="238125" indent="-227013" algn="just">
              <a:lnSpc>
                <a:spcPts val="1600"/>
              </a:lnSpc>
              <a:spcBef>
                <a:spcPts val="300"/>
              </a:spcBef>
              <a:buFont typeface="AppleSDGothicNeo-Regular" charset="-127"/>
              <a:buChar char="◼︎"/>
              <a:tabLst/>
              <a:defRPr sz="1300" baseline="0">
                <a:solidFill>
                  <a:schemeClr val="bg1"/>
                </a:solidFill>
              </a:defRPr>
            </a:lvl2pPr>
            <a:lvl3pPr marL="457200" indent="-1778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3pPr>
            <a:lvl4pPr marL="685800" indent="-1651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4pPr>
            <a:lvl5pPr marL="965200" indent="-1778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5pPr>
            <a:lvl6pPr marL="1203325" indent="-173038"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  <a:latin typeface="Arial" charset="0"/>
              </a:defRPr>
            </a:lvl6pPr>
          </a:lstStyle>
          <a:p>
            <a:pPr lvl="1"/>
            <a:r>
              <a:rPr lang="en-US" dirty="0"/>
              <a:t>Bullet item</a:t>
            </a:r>
          </a:p>
          <a:p>
            <a:pPr lvl="2"/>
            <a:r>
              <a:rPr lang="en-US" dirty="0"/>
              <a:t>Sub Item</a:t>
            </a:r>
          </a:p>
          <a:p>
            <a:pPr lvl="3"/>
            <a:r>
              <a:rPr lang="en-US" dirty="0"/>
              <a:t>Sub Item</a:t>
            </a:r>
          </a:p>
          <a:p>
            <a:pPr lvl="4"/>
            <a:r>
              <a:rPr lang="en-US" dirty="0"/>
              <a:t>Sub Item</a:t>
            </a:r>
          </a:p>
          <a:p>
            <a:pPr lvl="5"/>
            <a:r>
              <a:rPr lang="en-US" dirty="0"/>
              <a:t>Sub Item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35938" y="2448423"/>
            <a:ext cx="3246437" cy="1102866"/>
          </a:xfrm>
        </p:spPr>
        <p:txBody>
          <a:bodyPr lIns="0" tIns="0" rIns="0" bIns="0" anchor="t" anchorCtr="0">
            <a:spAutoFit/>
          </a:bodyPr>
          <a:lstStyle>
            <a:lvl1pPr marL="238125" indent="-238125" algn="l">
              <a:lnSpc>
                <a:spcPts val="1600"/>
              </a:lnSpc>
              <a:buFont typeface="AppleSDGothicNeo-Regular" charset="-127"/>
              <a:buChar char="◼︎"/>
              <a:tabLst/>
              <a:defRPr sz="1300" b="0" i="0" cap="none" baseline="0">
                <a:solidFill>
                  <a:schemeClr val="bg1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1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100" cap="none" baseline="0">
                <a:solidFill>
                  <a:schemeClr val="bg1"/>
                </a:solidFill>
              </a:defRPr>
            </a:lvl3pPr>
            <a:lvl4pPr marL="923925" indent="-173038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cap="none" baseline="0">
                <a:solidFill>
                  <a:schemeClr val="bg1"/>
                </a:solidFill>
              </a:defRPr>
            </a:lvl4pPr>
            <a:lvl5pPr marL="1208088" indent="-173038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Item</a:t>
            </a:r>
          </a:p>
          <a:p>
            <a:pPr lvl="1"/>
            <a:r>
              <a:rPr lang="en-US" dirty="0"/>
              <a:t>Sub Item</a:t>
            </a:r>
          </a:p>
          <a:p>
            <a:pPr lvl="2"/>
            <a:r>
              <a:rPr lang="en-US" dirty="0"/>
              <a:t>Sub Item</a:t>
            </a:r>
          </a:p>
          <a:p>
            <a:pPr lvl="3"/>
            <a:r>
              <a:rPr lang="en-US" dirty="0"/>
              <a:t>Sub Item</a:t>
            </a:r>
          </a:p>
          <a:p>
            <a:pPr lvl="4"/>
            <a:r>
              <a:rPr lang="en-US" dirty="0"/>
              <a:t>Sub Item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35939" y="2051050"/>
            <a:ext cx="3241552" cy="247650"/>
          </a:xfrm>
        </p:spPr>
        <p:txBody>
          <a:bodyPr lIns="0" tIns="0" rIns="0" bIns="0">
            <a:noAutofit/>
          </a:bodyPr>
          <a:lstStyle>
            <a:lvl1pPr>
              <a:defRPr sz="1300" baseline="0">
                <a:solidFill>
                  <a:schemeClr val="bg1"/>
                </a:solidFill>
              </a:defRPr>
            </a:lvl1pPr>
            <a:lvl2pPr>
              <a:defRPr sz="1300" baseline="0">
                <a:solidFill>
                  <a:schemeClr val="accent4"/>
                </a:solidFill>
              </a:defRPr>
            </a:lvl2pPr>
            <a:lvl3pPr>
              <a:defRPr sz="1300" baseline="0">
                <a:solidFill>
                  <a:schemeClr val="accent4"/>
                </a:solidFill>
              </a:defRPr>
            </a:lvl3pPr>
            <a:lvl4pPr>
              <a:defRPr sz="1300" baseline="0">
                <a:solidFill>
                  <a:schemeClr val="accent4"/>
                </a:solidFill>
              </a:defRPr>
            </a:lvl4pPr>
            <a:lvl5pPr>
              <a:defRPr sz="13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135939" y="1705061"/>
            <a:ext cx="3241552" cy="247650"/>
          </a:xfrm>
        </p:spPr>
        <p:txBody>
          <a:bodyPr lIns="0" tIns="0" rIns="0" bIns="0">
            <a:noAutofit/>
          </a:bodyPr>
          <a:lstStyle>
            <a:lvl1pPr>
              <a:defRPr sz="1300" b="1" i="0" cap="all" baseline="0">
                <a:solidFill>
                  <a:schemeClr val="bg1"/>
                </a:solidFill>
              </a:defRPr>
            </a:lvl1pPr>
            <a:lvl2pPr>
              <a:defRPr sz="1300" b="1" i="0" cap="all" baseline="0">
                <a:solidFill>
                  <a:schemeClr val="accent2"/>
                </a:solidFill>
              </a:defRPr>
            </a:lvl2pPr>
            <a:lvl3pPr>
              <a:defRPr sz="1300" b="1" i="0" cap="all" baseline="0">
                <a:solidFill>
                  <a:schemeClr val="accent2"/>
                </a:solidFill>
              </a:defRPr>
            </a:lvl3pPr>
            <a:lvl4pPr>
              <a:defRPr sz="1300" b="1" i="0" cap="all" baseline="0">
                <a:solidFill>
                  <a:schemeClr val="accent2"/>
                </a:solidFill>
              </a:defRPr>
            </a:lvl4pPr>
            <a:lvl5pPr>
              <a:defRPr sz="13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1646" y="1705061"/>
            <a:ext cx="5445125" cy="180049"/>
          </a:xfrm>
        </p:spPr>
        <p:txBody>
          <a:bodyPr lIns="0" tIns="0" rIns="0" bIns="0">
            <a:spAutoFit/>
          </a:bodyPr>
          <a:lstStyle>
            <a:lvl1pPr>
              <a:defRPr sz="1300" b="1" i="0" cap="all" baseline="0">
                <a:solidFill>
                  <a:schemeClr val="accent2"/>
                </a:solidFill>
              </a:defRPr>
            </a:lvl1pPr>
            <a:lvl2pPr>
              <a:defRPr sz="1500" cap="all" baseline="0"/>
            </a:lvl2pPr>
            <a:lvl3pPr>
              <a:defRPr sz="1500" cap="all" baseline="0"/>
            </a:lvl3pPr>
            <a:lvl4pPr>
              <a:defRPr sz="1500" cap="all" baseline="0"/>
            </a:lvl4pPr>
            <a:lvl5pPr>
              <a:defRPr sz="1500" cap="all" baseline="0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62013" y="2352674"/>
            <a:ext cx="3182937" cy="961802"/>
          </a:xfrm>
        </p:spPr>
        <p:txBody>
          <a:bodyPr lIns="0" tIns="0" rIns="0" bIns="0">
            <a:spAutoFit/>
          </a:bodyPr>
          <a:lstStyle>
            <a:lvl1pPr marL="231775" indent="-231775">
              <a:lnSpc>
                <a:spcPts val="1100"/>
              </a:lnSpc>
              <a:buFont typeface="AppleSDGothicNeo-Regular" charset="-127"/>
              <a:buChar char="◼︎"/>
              <a:tabLst/>
              <a:defRPr sz="1300" baseline="0"/>
            </a:lvl1pPr>
            <a:lvl2pPr marL="523875" indent="-163513">
              <a:lnSpc>
                <a:spcPts val="1100"/>
              </a:lnSpc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2pPr>
            <a:lvl3pPr marL="862013" indent="-174625">
              <a:lnSpc>
                <a:spcPts val="1100"/>
              </a:lnSpc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3pPr>
            <a:lvl4pPr marL="1211263" indent="-174625">
              <a:lnSpc>
                <a:spcPts val="1100"/>
              </a:lnSpc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4pPr>
            <a:lvl5pPr marL="1497013" indent="-179388">
              <a:lnSpc>
                <a:spcPts val="11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Bullet Item</a:t>
            </a:r>
          </a:p>
          <a:p>
            <a:pPr lvl="1"/>
            <a:r>
              <a:rPr lang="en-US" dirty="0"/>
              <a:t>Sub Item</a:t>
            </a:r>
          </a:p>
          <a:p>
            <a:pPr lvl="2"/>
            <a:r>
              <a:rPr lang="en-US" dirty="0"/>
              <a:t>Sub Item</a:t>
            </a:r>
          </a:p>
          <a:p>
            <a:pPr lvl="3"/>
            <a:r>
              <a:rPr lang="en-US" dirty="0"/>
              <a:t>Sub Item</a:t>
            </a:r>
          </a:p>
          <a:p>
            <a:pPr lvl="4"/>
            <a:r>
              <a:rPr lang="en-US" dirty="0"/>
              <a:t>Sub Item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862013" y="2012949"/>
            <a:ext cx="5445125" cy="180049"/>
          </a:xfrm>
        </p:spPr>
        <p:txBody>
          <a:bodyPr lIns="0" tIns="0" rIns="0" bIns="0">
            <a:spAutoFit/>
          </a:bodyPr>
          <a:lstStyle>
            <a:lvl1pPr>
              <a:defRPr sz="1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Body Copy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26245" y="2381260"/>
            <a:ext cx="46187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accent4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1300" baseline="0" dirty="0"/>
              <a:t>Insert Body Copy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25633" y="1488463"/>
            <a:ext cx="4619381" cy="221599"/>
          </a:xfrm>
        </p:spPr>
        <p:txBody>
          <a:bodyPr wrap="square" lIns="0" tIns="0" rIns="0" bIns="0">
            <a:spAutoFit/>
          </a:bodyPr>
          <a:lstStyle>
            <a:lvl1pPr>
              <a:defRPr sz="1600" b="1" i="0" cap="all" baseline="0">
                <a:solidFill>
                  <a:schemeClr val="accent2"/>
                </a:solidFill>
              </a:defRPr>
            </a:lvl1pPr>
            <a:lvl2pPr>
              <a:defRPr sz="1600" b="1" i="0" cap="all" baseline="0">
                <a:solidFill>
                  <a:schemeClr val="accent2"/>
                </a:solidFill>
              </a:defRPr>
            </a:lvl2pPr>
            <a:lvl3pPr>
              <a:defRPr sz="1600" b="1" i="0" cap="all" baseline="0">
                <a:solidFill>
                  <a:schemeClr val="accent2"/>
                </a:solidFill>
              </a:defRPr>
            </a:lvl3pPr>
            <a:lvl4pPr>
              <a:defRPr sz="1600" b="1" i="0" cap="all" baseline="0">
                <a:solidFill>
                  <a:schemeClr val="accent2"/>
                </a:solidFill>
              </a:defRPr>
            </a:lvl4pPr>
            <a:lvl5pPr>
              <a:defRPr sz="16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26245" y="3549389"/>
            <a:ext cx="46187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accent4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Body Copy Here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26245" y="4717517"/>
            <a:ext cx="46187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accent4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25633" y="3083169"/>
            <a:ext cx="4619381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25633" y="4255477"/>
            <a:ext cx="4619381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18585" y="2381260"/>
            <a:ext cx="35403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bg1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18585" y="1488463"/>
            <a:ext cx="3540369" cy="221599"/>
          </a:xfrm>
        </p:spPr>
        <p:txBody>
          <a:bodyPr wrap="square" lIns="0" tIns="0" rIns="0" bIns="0">
            <a:spAutoFit/>
          </a:bodyPr>
          <a:lstStyle>
            <a:lvl1pPr>
              <a:defRPr sz="1600" b="1" i="0" cap="all" baseline="0">
                <a:solidFill>
                  <a:schemeClr val="bg1"/>
                </a:solidFill>
              </a:defRPr>
            </a:lvl1pPr>
            <a:lvl2pPr>
              <a:defRPr sz="1600" b="1" i="0" cap="all" baseline="0">
                <a:solidFill>
                  <a:schemeClr val="accent2"/>
                </a:solidFill>
              </a:defRPr>
            </a:lvl2pPr>
            <a:lvl3pPr>
              <a:defRPr sz="1600" b="1" i="0" cap="all" baseline="0">
                <a:solidFill>
                  <a:schemeClr val="accent2"/>
                </a:solidFill>
              </a:defRPr>
            </a:lvl3pPr>
            <a:lvl4pPr>
              <a:defRPr sz="1600" b="1" i="0" cap="all" baseline="0">
                <a:solidFill>
                  <a:schemeClr val="accent2"/>
                </a:solidFill>
              </a:defRPr>
            </a:lvl4pPr>
            <a:lvl5pPr>
              <a:defRPr sz="16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018585" y="3549389"/>
            <a:ext cx="35403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bg1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018585" y="4717517"/>
            <a:ext cx="35403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bg1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018585" y="3083169"/>
            <a:ext cx="354036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8018585" y="4255477"/>
            <a:ext cx="354036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26245" y="2250412"/>
            <a:ext cx="46187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accent4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25633" y="1799943"/>
            <a:ext cx="4619381" cy="180049"/>
          </a:xfrm>
        </p:spPr>
        <p:txBody>
          <a:bodyPr wrap="square" lIns="0" tIns="0" rIns="0" bIns="0">
            <a:spAutoFit/>
          </a:bodyPr>
          <a:lstStyle>
            <a:lvl1pPr>
              <a:defRPr sz="1300" b="1" i="0" cap="all" baseline="0">
                <a:solidFill>
                  <a:schemeClr val="accent2"/>
                </a:solidFill>
              </a:defRPr>
            </a:lvl1pPr>
            <a:lvl2pPr>
              <a:defRPr sz="1600" b="1" i="0" cap="all" baseline="0">
                <a:solidFill>
                  <a:schemeClr val="accent2"/>
                </a:solidFill>
              </a:defRPr>
            </a:lvl2pPr>
            <a:lvl3pPr>
              <a:defRPr sz="1600" b="1" i="0" cap="all" baseline="0">
                <a:solidFill>
                  <a:schemeClr val="accent2"/>
                </a:solidFill>
              </a:defRPr>
            </a:lvl3pPr>
            <a:lvl4pPr>
              <a:defRPr sz="1600" b="1" i="0" cap="all" baseline="0">
                <a:solidFill>
                  <a:schemeClr val="accent2"/>
                </a:solidFill>
              </a:defRPr>
            </a:lvl4pPr>
            <a:lvl5pPr>
              <a:defRPr sz="16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26245" y="3549389"/>
            <a:ext cx="46187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accent4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26245" y="4729240"/>
            <a:ext cx="46187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accent4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18585" y="2250412"/>
            <a:ext cx="35403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bg1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018585" y="1799943"/>
            <a:ext cx="3540369" cy="180049"/>
          </a:xfrm>
        </p:spPr>
        <p:txBody>
          <a:bodyPr wrap="square" lIns="0" tIns="0" rIns="0" bIns="0">
            <a:spAutoFit/>
          </a:bodyPr>
          <a:lstStyle>
            <a:lvl1pPr>
              <a:defRPr sz="1300" b="1" i="0" cap="all" baseline="0">
                <a:solidFill>
                  <a:schemeClr val="bg1"/>
                </a:solidFill>
              </a:defRPr>
            </a:lvl1pPr>
            <a:lvl2pPr>
              <a:defRPr sz="1600" b="1" i="0" cap="all" baseline="0">
                <a:solidFill>
                  <a:schemeClr val="accent2"/>
                </a:solidFill>
              </a:defRPr>
            </a:lvl2pPr>
            <a:lvl3pPr>
              <a:defRPr sz="1600" b="1" i="0" cap="all" baseline="0">
                <a:solidFill>
                  <a:schemeClr val="accent2"/>
                </a:solidFill>
              </a:defRPr>
            </a:lvl3pPr>
            <a:lvl4pPr>
              <a:defRPr sz="1600" b="1" i="0" cap="all" baseline="0">
                <a:solidFill>
                  <a:schemeClr val="accent2"/>
                </a:solidFill>
              </a:defRPr>
            </a:lvl4pPr>
            <a:lvl5pPr>
              <a:defRPr sz="16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925633" y="3062270"/>
            <a:ext cx="4619381" cy="180049"/>
          </a:xfrm>
        </p:spPr>
        <p:txBody>
          <a:bodyPr wrap="square" lIns="0" tIns="0" rIns="0" bIns="0">
            <a:spAutoFit/>
          </a:bodyPr>
          <a:lstStyle>
            <a:lvl1pPr>
              <a:defRPr sz="1300" b="1" i="0" cap="all" baseline="0">
                <a:solidFill>
                  <a:schemeClr val="accent2"/>
                </a:solidFill>
              </a:defRPr>
            </a:lvl1pPr>
            <a:lvl2pPr>
              <a:defRPr sz="1600" b="1" i="0" cap="all" baseline="0">
                <a:solidFill>
                  <a:schemeClr val="accent2"/>
                </a:solidFill>
              </a:defRPr>
            </a:lvl2pPr>
            <a:lvl3pPr>
              <a:defRPr sz="1600" b="1" i="0" cap="all" baseline="0">
                <a:solidFill>
                  <a:schemeClr val="accent2"/>
                </a:solidFill>
              </a:defRPr>
            </a:lvl3pPr>
            <a:lvl4pPr>
              <a:defRPr sz="1600" b="1" i="0" cap="all" baseline="0">
                <a:solidFill>
                  <a:schemeClr val="accent2"/>
                </a:solidFill>
              </a:defRPr>
            </a:lvl4pPr>
            <a:lvl5pPr>
              <a:defRPr sz="16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25633" y="4244502"/>
            <a:ext cx="4619381" cy="180049"/>
          </a:xfrm>
        </p:spPr>
        <p:txBody>
          <a:bodyPr wrap="square" lIns="0" tIns="0" rIns="0" bIns="0">
            <a:spAutoFit/>
          </a:bodyPr>
          <a:lstStyle>
            <a:lvl1pPr>
              <a:defRPr sz="1300" b="1" i="0" cap="all" baseline="0">
                <a:solidFill>
                  <a:schemeClr val="accent2"/>
                </a:solidFill>
              </a:defRPr>
            </a:lvl1pPr>
            <a:lvl2pPr>
              <a:defRPr sz="1600" b="1" i="0" cap="all" baseline="0">
                <a:solidFill>
                  <a:schemeClr val="accent2"/>
                </a:solidFill>
              </a:defRPr>
            </a:lvl2pPr>
            <a:lvl3pPr>
              <a:defRPr sz="1600" b="1" i="0" cap="all" baseline="0">
                <a:solidFill>
                  <a:schemeClr val="accent2"/>
                </a:solidFill>
              </a:defRPr>
            </a:lvl3pPr>
            <a:lvl4pPr>
              <a:defRPr sz="1600" b="1" i="0" cap="all" baseline="0">
                <a:solidFill>
                  <a:schemeClr val="accent2"/>
                </a:solidFill>
              </a:defRPr>
            </a:lvl4pPr>
            <a:lvl5pPr>
              <a:defRPr sz="16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018585" y="3549389"/>
            <a:ext cx="35403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bg1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8018585" y="3098920"/>
            <a:ext cx="3540369" cy="180049"/>
          </a:xfrm>
        </p:spPr>
        <p:txBody>
          <a:bodyPr wrap="square" lIns="0" tIns="0" rIns="0" bIns="0">
            <a:spAutoFit/>
          </a:bodyPr>
          <a:lstStyle>
            <a:lvl1pPr>
              <a:defRPr sz="1300" b="1" i="0" cap="all" baseline="0">
                <a:solidFill>
                  <a:schemeClr val="bg1"/>
                </a:solidFill>
              </a:defRPr>
            </a:lvl1pPr>
            <a:lvl2pPr>
              <a:defRPr sz="1600" b="1" i="0" cap="all" baseline="0">
                <a:solidFill>
                  <a:schemeClr val="accent2"/>
                </a:solidFill>
              </a:defRPr>
            </a:lvl2pPr>
            <a:lvl3pPr>
              <a:defRPr sz="1600" b="1" i="0" cap="all" baseline="0">
                <a:solidFill>
                  <a:schemeClr val="accent2"/>
                </a:solidFill>
              </a:defRPr>
            </a:lvl3pPr>
            <a:lvl4pPr>
              <a:defRPr sz="1600" b="1" i="0" cap="all" baseline="0">
                <a:solidFill>
                  <a:schemeClr val="accent2"/>
                </a:solidFill>
              </a:defRPr>
            </a:lvl4pPr>
            <a:lvl5pPr>
              <a:defRPr sz="16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8018585" y="4727635"/>
            <a:ext cx="3540369" cy="205184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600"/>
              </a:lnSpc>
              <a:buFontTx/>
              <a:buNone/>
              <a:defRPr sz="1300" b="0" i="0" cap="none" baseline="0">
                <a:solidFill>
                  <a:schemeClr val="bg1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2pPr>
            <a:lvl3pPr marL="636588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3pPr>
            <a:lvl4pPr marL="114935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4pPr>
            <a:lvl5pPr marL="1778000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2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8018585" y="4277166"/>
            <a:ext cx="3540369" cy="180049"/>
          </a:xfrm>
        </p:spPr>
        <p:txBody>
          <a:bodyPr wrap="square" lIns="0" tIns="0" rIns="0" bIns="0">
            <a:spAutoFit/>
          </a:bodyPr>
          <a:lstStyle>
            <a:lvl1pPr>
              <a:defRPr sz="1300" b="1" i="0" cap="all" baseline="0">
                <a:solidFill>
                  <a:schemeClr val="bg1"/>
                </a:solidFill>
              </a:defRPr>
            </a:lvl1pPr>
            <a:lvl2pPr>
              <a:defRPr sz="1600" b="1" i="0" cap="all" baseline="0">
                <a:solidFill>
                  <a:schemeClr val="accent2"/>
                </a:solidFill>
              </a:defRPr>
            </a:lvl2pPr>
            <a:lvl3pPr>
              <a:defRPr sz="1600" b="1" i="0" cap="all" baseline="0">
                <a:solidFill>
                  <a:schemeClr val="accent2"/>
                </a:solidFill>
              </a:defRPr>
            </a:lvl3pPr>
            <a:lvl4pPr>
              <a:defRPr sz="1600" b="1" i="0" cap="all" baseline="0">
                <a:solidFill>
                  <a:schemeClr val="accent2"/>
                </a:solidFill>
              </a:defRPr>
            </a:lvl4pPr>
            <a:lvl5pPr>
              <a:defRPr sz="16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91400" y="0"/>
            <a:ext cx="48006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1646" y="3870133"/>
            <a:ext cx="5445125" cy="180049"/>
          </a:xfrm>
        </p:spPr>
        <p:txBody>
          <a:bodyPr lIns="0" tIns="0" rIns="0" bIns="0">
            <a:spAutoFit/>
          </a:bodyPr>
          <a:lstStyle>
            <a:lvl1pPr>
              <a:defRPr sz="1300" b="1" i="0" cap="all" baseline="0">
                <a:solidFill>
                  <a:schemeClr val="accent4"/>
                </a:solidFill>
              </a:defRPr>
            </a:lvl1pPr>
            <a:lvl2pPr>
              <a:defRPr sz="1500" cap="all" baseline="0"/>
            </a:lvl2pPr>
            <a:lvl3pPr>
              <a:defRPr sz="1500" cap="all" baseline="0"/>
            </a:lvl3pPr>
            <a:lvl4pPr>
              <a:defRPr sz="1500" cap="all" baseline="0"/>
            </a:lvl4pPr>
            <a:lvl5pPr>
              <a:defRPr sz="1500" cap="all" baseline="0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2013" y="4242010"/>
            <a:ext cx="3182937" cy="14375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1100"/>
              </a:lnSpc>
              <a:buFontTx/>
              <a:buNone/>
              <a:tabLst/>
              <a:defRPr sz="1300" baseline="0">
                <a:solidFill>
                  <a:schemeClr val="accent4"/>
                </a:solidFill>
              </a:defRPr>
            </a:lvl1pPr>
            <a:lvl2pPr marL="360362" indent="0">
              <a:lnSpc>
                <a:spcPts val="1100"/>
              </a:lnSpc>
              <a:buFontTx/>
              <a:buNone/>
              <a:tabLst/>
              <a:defRPr sz="1100" baseline="0">
                <a:solidFill>
                  <a:schemeClr val="accent4"/>
                </a:solidFill>
              </a:defRPr>
            </a:lvl2pPr>
            <a:lvl3pPr marL="687388" indent="0">
              <a:lnSpc>
                <a:spcPts val="1100"/>
              </a:lnSpc>
              <a:buFontTx/>
              <a:buNone/>
              <a:tabLst/>
              <a:defRPr sz="1100" baseline="0">
                <a:solidFill>
                  <a:schemeClr val="accent4"/>
                </a:solidFill>
              </a:defRPr>
            </a:lvl3pPr>
            <a:lvl4pPr marL="1036638" indent="0">
              <a:lnSpc>
                <a:spcPts val="1100"/>
              </a:lnSpc>
              <a:buFontTx/>
              <a:buNone/>
              <a:tabLst/>
              <a:defRPr sz="1100" baseline="0">
                <a:solidFill>
                  <a:schemeClr val="accent4"/>
                </a:solidFill>
              </a:defRPr>
            </a:lvl4pPr>
            <a:lvl5pPr marL="1374775" indent="0">
              <a:lnSpc>
                <a:spcPts val="1100"/>
              </a:lnSpc>
              <a:buFontTx/>
              <a:buNone/>
              <a:tabLst/>
              <a:defRPr sz="1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62013" y="2355571"/>
            <a:ext cx="5444758" cy="664797"/>
          </a:xfrm>
        </p:spPr>
        <p:txBody>
          <a:bodyPr lIns="0" tIns="0" rIns="0" bIns="0">
            <a:spAutoFit/>
          </a:bodyPr>
          <a:lstStyle>
            <a:lvl1pPr>
              <a:defRPr sz="4800" b="1" i="0" cap="all" baseline="0">
                <a:solidFill>
                  <a:schemeClr val="accent2"/>
                </a:solidFill>
              </a:defRPr>
            </a:lvl1pPr>
            <a:lvl2pPr>
              <a:defRPr sz="4800" b="1" i="0" cap="all" baseline="0">
                <a:solidFill>
                  <a:schemeClr val="accent2"/>
                </a:solidFill>
              </a:defRPr>
            </a:lvl2pPr>
            <a:lvl3pPr>
              <a:defRPr sz="4800" b="1" i="0" cap="all" baseline="0">
                <a:solidFill>
                  <a:schemeClr val="accent2"/>
                </a:solidFill>
              </a:defRPr>
            </a:lvl3pPr>
            <a:lvl4pPr>
              <a:defRPr sz="4800" b="1" i="0" cap="all" baseline="0">
                <a:solidFill>
                  <a:schemeClr val="accent2"/>
                </a:solidFill>
              </a:defRPr>
            </a:lvl4pPr>
            <a:lvl5pPr>
              <a:defRPr sz="4800" b="1" i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3923-C92F-41A3-AB49-BE953CD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E5CA-ACEC-4741-8BAD-9E7C6B8B0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BC69D-7F4C-40CA-AE79-43651345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C799-5818-4014-AE72-C309B2825453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DFF00-824D-4836-B63E-F6219006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CA4F-F42F-40E7-AE23-083E470D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F418-8814-41DD-B810-771E38DF9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5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4674" y="615326"/>
            <a:ext cx="7997826" cy="45704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300" b="1" i="0" cap="all" baseline="0"/>
            </a:lvl1pPr>
            <a:lvl2pPr>
              <a:defRPr sz="3300" b="1" i="0" cap="all" baseline="0"/>
            </a:lvl2pPr>
            <a:lvl3pPr>
              <a:defRPr sz="3300" b="1" i="0" cap="all" baseline="0"/>
            </a:lvl3pPr>
            <a:lvl4pPr>
              <a:defRPr sz="3300" b="1" i="0" cap="all" baseline="0"/>
            </a:lvl4pPr>
            <a:lvl5pPr>
              <a:defRPr sz="3300" b="1" i="0" cap="all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739128"/>
            <a:ext cx="243230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432304" y="6739128"/>
            <a:ext cx="2432304" cy="11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864608" y="6739128"/>
            <a:ext cx="2432304" cy="1188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96912" y="6739128"/>
            <a:ext cx="2462784" cy="120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759696" y="6739128"/>
            <a:ext cx="2432304" cy="1188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0" y="2002536"/>
            <a:ext cx="12192000" cy="47365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0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10163174" y="329576"/>
            <a:ext cx="1612562" cy="378559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0" y="1132114"/>
            <a:ext cx="1459523" cy="230832"/>
          </a:xfrm>
        </p:spPr>
        <p:txBody>
          <a:bodyPr lIns="0" tIns="0" rIns="0" bIns="0">
            <a:noAutofit/>
          </a:bodyPr>
          <a:lstStyle>
            <a:lvl1pPr>
              <a:defRPr sz="1500" b="1" i="0" cap="all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152525"/>
            <a:ext cx="1454150" cy="230187"/>
          </a:xfrm>
        </p:spPr>
        <p:txBody>
          <a:bodyPr lIns="0" tIns="0" rIns="0" bIns="0" anchor="ctr" anchorCtr="0">
            <a:noAutofit/>
          </a:bodyPr>
          <a:lstStyle>
            <a:lvl1pPr>
              <a:defRPr sz="1500" b="1" i="0" cap="all" baseline="0"/>
            </a:lvl1pPr>
          </a:lstStyle>
          <a:p>
            <a:pPr lvl="0"/>
            <a:r>
              <a:rPr lang="en-US" dirty="0"/>
              <a:t>Location |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5286B-FF23-4464-A519-4846F59001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3174" y="980341"/>
            <a:ext cx="981541" cy="4023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4675" y="615326"/>
            <a:ext cx="8124482" cy="45704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300" b="1" i="0" cap="all" baseline="0"/>
            </a:lvl1pPr>
            <a:lvl2pPr>
              <a:defRPr sz="3300" b="1" i="0" cap="all" baseline="0"/>
            </a:lvl2pPr>
            <a:lvl3pPr>
              <a:defRPr sz="3300" b="1" i="0" cap="all" baseline="0"/>
            </a:lvl3pPr>
            <a:lvl4pPr>
              <a:defRPr sz="3300" b="1" i="0" cap="all" baseline="0"/>
            </a:lvl4pPr>
            <a:lvl5pPr>
              <a:defRPr sz="3300" b="1" i="0" cap="all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240215"/>
            <a:ext cx="2028825" cy="1617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067176" y="3614098"/>
            <a:ext cx="2028824" cy="16261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0163175" y="2002536"/>
            <a:ext cx="2028825" cy="1617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134350" y="5233990"/>
            <a:ext cx="2028825" cy="16240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2001838"/>
            <a:ext cx="4067175" cy="3238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028825" y="5233990"/>
            <a:ext cx="6105525" cy="162401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067176" y="2001839"/>
            <a:ext cx="2028824" cy="161225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6096000" y="2001838"/>
            <a:ext cx="4067174" cy="323215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10163174" y="3621019"/>
            <a:ext cx="2028825" cy="323698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0" y="1132114"/>
            <a:ext cx="1459523" cy="230832"/>
          </a:xfrm>
        </p:spPr>
        <p:txBody>
          <a:bodyPr lIns="0" tIns="0" rIns="0" bIns="0">
            <a:noAutofit/>
          </a:bodyPr>
          <a:lstStyle>
            <a:lvl1pPr>
              <a:defRPr sz="1500" b="1" i="0" cap="all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152525"/>
            <a:ext cx="1454150" cy="230187"/>
          </a:xfrm>
        </p:spPr>
        <p:txBody>
          <a:bodyPr lIns="0" tIns="0" rIns="0" bIns="0" anchor="ctr" anchorCtr="0">
            <a:noAutofit/>
          </a:bodyPr>
          <a:lstStyle>
            <a:lvl1pPr>
              <a:defRPr sz="1500" b="1" i="0" cap="all" baseline="0"/>
            </a:lvl1pPr>
          </a:lstStyle>
          <a:p>
            <a:pPr lvl="0"/>
            <a:r>
              <a:rPr lang="en-US" dirty="0"/>
              <a:t>Location 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36DAA-7ABB-487B-A4D6-D19A56DFE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670" y="328013"/>
            <a:ext cx="1615580" cy="1054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91400" y="0"/>
            <a:ext cx="48006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49629"/>
            <a:ext cx="5445369" cy="415498"/>
          </a:xfrm>
        </p:spPr>
        <p:txBody>
          <a:bodyPr lIns="0" tIns="0" rIns="0" bIns="0" anchor="t" anchorCtr="0"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1646" y="3387725"/>
            <a:ext cx="5445125" cy="207749"/>
          </a:xfrm>
        </p:spPr>
        <p:txBody>
          <a:bodyPr lIns="0" tIns="0" rIns="0" bIns="0">
            <a:spAutoFit/>
          </a:bodyPr>
          <a:lstStyle>
            <a:lvl1pPr>
              <a:defRPr sz="1500" cap="all" baseline="0"/>
            </a:lvl1pPr>
            <a:lvl2pPr>
              <a:defRPr sz="1500" cap="all" baseline="0"/>
            </a:lvl2pPr>
            <a:lvl3pPr>
              <a:defRPr sz="1500" cap="all" baseline="0"/>
            </a:lvl3pPr>
            <a:lvl4pPr>
              <a:defRPr sz="1500" cap="all" baseline="0"/>
            </a:lvl4pPr>
            <a:lvl5pPr>
              <a:defRPr sz="1500" cap="all" baseline="0"/>
            </a:lvl5pPr>
          </a:lstStyle>
          <a:p>
            <a:pPr lvl="0"/>
            <a:r>
              <a:rPr lang="en-US" dirty="0"/>
              <a:t>Description</a:t>
            </a:r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91400" y="0"/>
            <a:ext cx="48006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1646" y="2781387"/>
            <a:ext cx="5445125" cy="180049"/>
          </a:xfrm>
        </p:spPr>
        <p:txBody>
          <a:bodyPr lIns="0" tIns="0" rIns="0" bIns="0">
            <a:spAutoFit/>
          </a:bodyPr>
          <a:lstStyle>
            <a:lvl1pPr>
              <a:defRPr sz="1300" b="1" i="0" cap="all" baseline="0">
                <a:solidFill>
                  <a:schemeClr val="accent2"/>
                </a:solidFill>
              </a:defRPr>
            </a:lvl1pPr>
            <a:lvl2pPr>
              <a:defRPr sz="1500" cap="all" baseline="0"/>
            </a:lvl2pPr>
            <a:lvl3pPr>
              <a:defRPr sz="1500" cap="all" baseline="0"/>
            </a:lvl3pPr>
            <a:lvl4pPr>
              <a:defRPr sz="1500" cap="all" baseline="0"/>
            </a:lvl4pPr>
            <a:lvl5pPr>
              <a:defRPr sz="1500" cap="all" baseline="0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62013" y="3429000"/>
            <a:ext cx="3182937" cy="961802"/>
          </a:xfrm>
        </p:spPr>
        <p:txBody>
          <a:bodyPr lIns="0" tIns="0" rIns="0" bIns="0">
            <a:spAutoFit/>
          </a:bodyPr>
          <a:lstStyle>
            <a:lvl1pPr marL="231775" indent="-231775">
              <a:lnSpc>
                <a:spcPts val="1100"/>
              </a:lnSpc>
              <a:buFont typeface="AppleSDGothicNeo-Regular" charset="-127"/>
              <a:buChar char="◼︎"/>
              <a:tabLst/>
              <a:defRPr sz="1300" baseline="0"/>
            </a:lvl1pPr>
            <a:lvl2pPr marL="466725" indent="-163513">
              <a:lnSpc>
                <a:spcPts val="1100"/>
              </a:lnSpc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2pPr>
            <a:lvl3pPr marL="747713" indent="-173038">
              <a:lnSpc>
                <a:spcPts val="1100"/>
              </a:lnSpc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3pPr>
            <a:lvl4pPr marL="1030288" indent="-173038">
              <a:lnSpc>
                <a:spcPts val="1100"/>
              </a:lnSpc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4pPr>
            <a:lvl5pPr marL="1323975" indent="-174625">
              <a:lnSpc>
                <a:spcPts val="11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Bullet Item</a:t>
            </a:r>
          </a:p>
          <a:p>
            <a:pPr lvl="1"/>
            <a:r>
              <a:rPr lang="en-US" dirty="0"/>
              <a:t>Sub Item</a:t>
            </a:r>
          </a:p>
          <a:p>
            <a:pPr lvl="2"/>
            <a:r>
              <a:rPr lang="en-US" dirty="0"/>
              <a:t>Sub Item</a:t>
            </a:r>
          </a:p>
          <a:p>
            <a:pPr lvl="3"/>
            <a:r>
              <a:rPr lang="en-US" dirty="0"/>
              <a:t>Sub Item</a:t>
            </a:r>
          </a:p>
          <a:p>
            <a:pPr lvl="4"/>
            <a:r>
              <a:rPr lang="en-US" dirty="0"/>
              <a:t>Sub Item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62013" y="3089275"/>
            <a:ext cx="5445125" cy="180049"/>
          </a:xfrm>
        </p:spPr>
        <p:txBody>
          <a:bodyPr lIns="0" tIns="0" rIns="0" bIns="0">
            <a:spAutoFit/>
          </a:bodyPr>
          <a:lstStyle>
            <a:lvl1pPr>
              <a:defRPr sz="1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Body Copy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91400" y="0"/>
            <a:ext cx="48006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1646" y="2781387"/>
            <a:ext cx="5445125" cy="180049"/>
          </a:xfrm>
        </p:spPr>
        <p:txBody>
          <a:bodyPr lIns="0" tIns="0" rIns="0" bIns="0">
            <a:spAutoFit/>
          </a:bodyPr>
          <a:lstStyle>
            <a:lvl1pPr>
              <a:defRPr sz="1300" b="1" i="0" cap="all" baseline="0">
                <a:solidFill>
                  <a:schemeClr val="accent2"/>
                </a:solidFill>
              </a:defRPr>
            </a:lvl1pPr>
            <a:lvl2pPr>
              <a:defRPr sz="1500" cap="all" baseline="0"/>
            </a:lvl2pPr>
            <a:lvl3pPr>
              <a:defRPr sz="1500" cap="all" baseline="0"/>
            </a:lvl3pPr>
            <a:lvl4pPr>
              <a:defRPr sz="1500" cap="all" baseline="0"/>
            </a:lvl4pPr>
            <a:lvl5pPr>
              <a:defRPr sz="1500" cap="all" baseline="0"/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62013" y="3429000"/>
            <a:ext cx="3182937" cy="563563"/>
          </a:xfrm>
        </p:spPr>
        <p:txBody>
          <a:bodyPr lIns="0" tIns="0" rIns="0" bIns="0">
            <a:noAutofit/>
          </a:bodyPr>
          <a:lstStyle>
            <a:lvl1pPr marL="231775" indent="-231775">
              <a:lnSpc>
                <a:spcPts val="1600"/>
              </a:lnSpc>
              <a:buFont typeface="+mj-lt"/>
              <a:buAutoNum type="arabicPeriod"/>
              <a:tabLst/>
              <a:defRPr sz="1300" baseline="0">
                <a:solidFill>
                  <a:schemeClr val="accent4"/>
                </a:solidFill>
              </a:defRPr>
            </a:lvl1pPr>
            <a:lvl2pPr marL="581025" indent="-222250">
              <a:lnSpc>
                <a:spcPts val="1600"/>
              </a:lnSpc>
              <a:buFont typeface="+mj-lt"/>
              <a:buAutoNum type="arabicPeriod"/>
              <a:tabLst/>
              <a:defRPr sz="1300" baseline="0">
                <a:solidFill>
                  <a:schemeClr val="accent4"/>
                </a:solidFill>
              </a:defRPr>
            </a:lvl2pPr>
            <a:lvl3pPr marL="919163" indent="-231775">
              <a:lnSpc>
                <a:spcPts val="1600"/>
              </a:lnSpc>
              <a:buFont typeface="+mj-lt"/>
              <a:buAutoNum type="arabicPeriod"/>
              <a:tabLst/>
              <a:defRPr sz="1300" baseline="0">
                <a:solidFill>
                  <a:schemeClr val="accent4"/>
                </a:solidFill>
              </a:defRPr>
            </a:lvl3pPr>
            <a:lvl4pPr marL="1257300" indent="-220663">
              <a:lnSpc>
                <a:spcPts val="1600"/>
              </a:lnSpc>
              <a:buFont typeface="+mj-lt"/>
              <a:buAutoNum type="arabicPeriod"/>
              <a:tabLst/>
              <a:defRPr sz="1300" baseline="0">
                <a:solidFill>
                  <a:schemeClr val="accent4"/>
                </a:solidFill>
              </a:defRPr>
            </a:lvl4pPr>
            <a:lvl5pPr marL="1606550" indent="-231775">
              <a:lnSpc>
                <a:spcPts val="1600"/>
              </a:lnSpc>
              <a:buFont typeface="+mj-lt"/>
              <a:buAutoNum type="arabicPeriod"/>
              <a:tabLst/>
              <a:defRPr sz="13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62013" y="3089275"/>
            <a:ext cx="5445125" cy="180049"/>
          </a:xfrm>
        </p:spPr>
        <p:txBody>
          <a:bodyPr lIns="0" tIns="0" rIns="0" bIns="0">
            <a:spAutoFit/>
          </a:bodyPr>
          <a:lstStyle>
            <a:lvl1pPr>
              <a:defRPr sz="1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Body Copy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35938" y="2655301"/>
            <a:ext cx="3246437" cy="180049"/>
          </a:xfrm>
        </p:spPr>
        <p:txBody>
          <a:bodyPr lIns="0" tIns="0" rIns="0" bIns="0" anchor="t" anchorCtr="0">
            <a:spAutoFit/>
          </a:bodyPr>
          <a:lstStyle>
            <a:lvl1pPr algn="just">
              <a:defRPr sz="1300" b="1" cap="all" baseline="0">
                <a:solidFill>
                  <a:schemeClr val="bg1"/>
                </a:solidFill>
              </a:defRPr>
            </a:lvl1pPr>
            <a:lvl2pPr marL="11113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2pPr>
            <a:lvl3pPr marL="465138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3pPr>
            <a:lvl4pPr marL="97790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4pPr>
            <a:lvl5pPr marL="160655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63550" y="996950"/>
            <a:ext cx="6429375" cy="478313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135938" y="2962738"/>
            <a:ext cx="3246438" cy="180049"/>
          </a:xfrm>
        </p:spPr>
        <p:txBody>
          <a:bodyPr wrap="square" lIns="0" tIns="0" rIns="0" bIns="0" anchor="t" anchorCtr="0">
            <a:spAutoFit/>
          </a:bodyPr>
          <a:lstStyle>
            <a:lvl1pPr algn="just">
              <a:defRPr sz="1300" b="0" i="0" cap="none" baseline="0">
                <a:solidFill>
                  <a:schemeClr val="bg1"/>
                </a:solidFill>
              </a:defRPr>
            </a:lvl1pPr>
            <a:lvl2pPr marL="11113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2pPr>
            <a:lvl3pPr marL="465138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3pPr>
            <a:lvl4pPr marL="97790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4pPr>
            <a:lvl5pPr marL="160655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8135938" y="3297445"/>
            <a:ext cx="3246438" cy="1011559"/>
          </a:xfrm>
        </p:spPr>
        <p:txBody>
          <a:bodyPr wrap="square" lIns="0" tIns="0" rIns="0" bIns="0" anchor="t" anchorCtr="0">
            <a:spAutoFit/>
          </a:bodyPr>
          <a:lstStyle>
            <a:lvl1pPr algn="just">
              <a:defRPr sz="1200" b="1" cap="all" baseline="0">
                <a:solidFill>
                  <a:schemeClr val="bg1"/>
                </a:solidFill>
              </a:defRPr>
            </a:lvl1pPr>
            <a:lvl2pPr marL="238125" indent="-227013" algn="just">
              <a:lnSpc>
                <a:spcPts val="1600"/>
              </a:lnSpc>
              <a:spcBef>
                <a:spcPts val="300"/>
              </a:spcBef>
              <a:buFont typeface="AppleSDGothicNeo-Regular" charset="-127"/>
              <a:buChar char="◼︎"/>
              <a:tabLst/>
              <a:defRPr sz="1300" baseline="0">
                <a:solidFill>
                  <a:schemeClr val="bg1"/>
                </a:solidFill>
              </a:defRPr>
            </a:lvl2pPr>
            <a:lvl3pPr marL="574675" indent="-18415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3pPr>
            <a:lvl4pPr marL="747713" indent="-173038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4pPr>
            <a:lvl5pPr marL="965200" indent="-1778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5pPr>
            <a:lvl6pPr marL="1203325" indent="-173038"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  <a:latin typeface="Arial" charset="0"/>
              </a:defRPr>
            </a:lvl6pPr>
          </a:lstStyle>
          <a:p>
            <a:pPr lvl="1"/>
            <a:r>
              <a:rPr lang="en-US" dirty="0"/>
              <a:t>Bullet item</a:t>
            </a:r>
          </a:p>
          <a:p>
            <a:pPr lvl="2"/>
            <a:r>
              <a:rPr lang="en-US" dirty="0"/>
              <a:t>Sub Item</a:t>
            </a:r>
          </a:p>
          <a:p>
            <a:pPr lvl="3"/>
            <a:r>
              <a:rPr lang="en-US" dirty="0"/>
              <a:t>Sub Item</a:t>
            </a:r>
          </a:p>
          <a:p>
            <a:pPr lvl="4"/>
            <a:r>
              <a:rPr lang="en-US" dirty="0"/>
              <a:t>Sub Item</a:t>
            </a:r>
          </a:p>
          <a:p>
            <a:pPr lvl="5"/>
            <a:r>
              <a:rPr lang="en-US" dirty="0"/>
              <a:t>Sub Item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63550" y="996950"/>
            <a:ext cx="6429375" cy="478313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35938" y="2655301"/>
            <a:ext cx="3246437" cy="180049"/>
          </a:xfrm>
        </p:spPr>
        <p:txBody>
          <a:bodyPr lIns="0" tIns="0" rIns="0" bIns="0" anchor="t" anchorCtr="0">
            <a:spAutoFit/>
          </a:bodyPr>
          <a:lstStyle>
            <a:lvl1pPr algn="just">
              <a:defRPr sz="1300" b="1" cap="all" baseline="0">
                <a:solidFill>
                  <a:schemeClr val="bg1"/>
                </a:solidFill>
              </a:defRPr>
            </a:lvl1pPr>
            <a:lvl2pPr marL="11113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2pPr>
            <a:lvl3pPr marL="465138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3pPr>
            <a:lvl4pPr marL="97790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4pPr>
            <a:lvl5pPr marL="160655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135938" y="2962738"/>
            <a:ext cx="3246438" cy="180049"/>
          </a:xfrm>
        </p:spPr>
        <p:txBody>
          <a:bodyPr wrap="square" lIns="0" tIns="0" rIns="0" bIns="0" anchor="t" anchorCtr="0">
            <a:spAutoFit/>
          </a:bodyPr>
          <a:lstStyle>
            <a:lvl1pPr algn="just">
              <a:defRPr sz="1300" b="0" i="0" cap="none" baseline="0">
                <a:solidFill>
                  <a:schemeClr val="bg1"/>
                </a:solidFill>
              </a:defRPr>
            </a:lvl1pPr>
            <a:lvl2pPr marL="11113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2pPr>
            <a:lvl3pPr marL="465138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3pPr>
            <a:lvl4pPr marL="97790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4pPr>
            <a:lvl5pPr marL="1606550" indent="0" algn="just">
              <a:lnSpc>
                <a:spcPts val="1600"/>
              </a:lnSpc>
              <a:spcBef>
                <a:spcPts val="300"/>
              </a:spcBef>
              <a:tabLst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Body Copy Here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8135938" y="3297445"/>
            <a:ext cx="3246438" cy="973087"/>
          </a:xfrm>
        </p:spPr>
        <p:txBody>
          <a:bodyPr wrap="square" lIns="0" tIns="0" rIns="0" bIns="0" anchor="t" anchorCtr="0">
            <a:spAutoFit/>
          </a:bodyPr>
          <a:lstStyle>
            <a:lvl1pPr algn="just">
              <a:defRPr sz="1200" b="1" cap="all" baseline="0">
                <a:solidFill>
                  <a:schemeClr val="bg1"/>
                </a:solidFill>
              </a:defRPr>
            </a:lvl1pPr>
            <a:lvl2pPr marL="238125" indent="-227013" algn="just">
              <a:lnSpc>
                <a:spcPts val="1600"/>
              </a:lnSpc>
              <a:spcBef>
                <a:spcPts val="300"/>
              </a:spcBef>
              <a:buFont typeface="AppleSDGothicNeo-Regular" charset="-127"/>
              <a:buChar char="◼︎"/>
              <a:tabLst/>
              <a:defRPr sz="1300" baseline="0">
                <a:solidFill>
                  <a:schemeClr val="bg1"/>
                </a:solidFill>
              </a:defRPr>
            </a:lvl2pPr>
            <a:lvl3pPr marL="457200" indent="-1778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3pPr>
            <a:lvl4pPr marL="685800" indent="-1651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4pPr>
            <a:lvl5pPr marL="965200" indent="-1778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</a:defRPr>
            </a:lvl5pPr>
            <a:lvl6pPr marL="1203325" indent="-173038">
              <a:spcBef>
                <a:spcPts val="0"/>
              </a:spcBef>
              <a:buFont typeface=".AppleSystemUIFont" charset="-120"/>
              <a:buChar char="–"/>
              <a:tabLst/>
              <a:defRPr sz="1100" baseline="0">
                <a:solidFill>
                  <a:schemeClr val="bg1"/>
                </a:solidFill>
                <a:latin typeface="Arial" charset="0"/>
              </a:defRPr>
            </a:lvl6pPr>
          </a:lstStyle>
          <a:p>
            <a:pPr lvl="1"/>
            <a:r>
              <a:rPr lang="en-US" dirty="0"/>
              <a:t>Bullet item</a:t>
            </a:r>
          </a:p>
          <a:p>
            <a:pPr lvl="2"/>
            <a:r>
              <a:rPr lang="en-US" dirty="0"/>
              <a:t>Sub Item</a:t>
            </a:r>
          </a:p>
          <a:p>
            <a:pPr lvl="3"/>
            <a:r>
              <a:rPr lang="en-US" dirty="0"/>
              <a:t>Sub Item</a:t>
            </a:r>
          </a:p>
          <a:p>
            <a:pPr lvl="4"/>
            <a:r>
              <a:rPr lang="en-US" dirty="0"/>
              <a:t>Sub Item</a:t>
            </a:r>
          </a:p>
          <a:p>
            <a:pPr lvl="5"/>
            <a:r>
              <a:rPr lang="en-US" dirty="0"/>
              <a:t>Sub Item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00" y="365125"/>
            <a:ext cx="5445369" cy="221599"/>
          </a:xfrm>
        </p:spPr>
        <p:txBody>
          <a:bodyPr lIns="0" tIns="0" rIns="0" bIns="0" anchor="t" anchorCtr="0">
            <a:spAutoFit/>
          </a:bodyPr>
          <a:lstStyle>
            <a:lvl1pPr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|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031" y="6356350"/>
            <a:ext cx="2743200" cy="365125"/>
          </a:xfrm>
        </p:spPr>
        <p:txBody>
          <a:bodyPr lIns="0" tIns="0" rIns="0" bIns="0"/>
          <a:lstStyle>
            <a:lvl1pPr>
              <a:defRPr sz="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4507A3-F09E-014F-A487-53A311D7D4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t="-10238" r="-1647"/>
          <a:stretch/>
        </p:blipFill>
        <p:spPr>
          <a:xfrm>
            <a:off x="464000" y="6154614"/>
            <a:ext cx="1458585" cy="3424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35938" y="2698233"/>
            <a:ext cx="3246437" cy="1039259"/>
          </a:xfrm>
        </p:spPr>
        <p:txBody>
          <a:bodyPr lIns="0" tIns="0" rIns="0" bIns="0" anchor="t" anchorCtr="0">
            <a:spAutoFit/>
          </a:bodyPr>
          <a:lstStyle>
            <a:lvl1pPr marL="238125" indent="-238125" algn="just">
              <a:buFont typeface="AppleSDGothicNeo-Regular" charset="-127"/>
              <a:buChar char="◼︎"/>
              <a:tabLst/>
              <a:defRPr sz="1300" b="0" i="0" cap="none" baseline="0">
                <a:solidFill>
                  <a:schemeClr val="bg1"/>
                </a:solidFill>
              </a:defRPr>
            </a:lvl1pPr>
            <a:lvl2pPr marL="461963" indent="-171450" algn="just">
              <a:lnSpc>
                <a:spcPts val="16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100" cap="none" baseline="0">
                <a:solidFill>
                  <a:schemeClr val="bg1"/>
                </a:solidFill>
              </a:defRPr>
            </a:lvl2pPr>
            <a:lvl3pPr marL="685800" indent="-1778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cap="none" baseline="0">
                <a:solidFill>
                  <a:schemeClr val="bg1"/>
                </a:solidFill>
              </a:defRPr>
            </a:lvl3pPr>
            <a:lvl4pPr marL="914400" indent="-1651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cap="none" baseline="0">
                <a:solidFill>
                  <a:schemeClr val="bg1"/>
                </a:solidFill>
              </a:defRPr>
            </a:lvl4pPr>
            <a:lvl5pPr marL="1143000" indent="-177800" algn="just">
              <a:lnSpc>
                <a:spcPts val="1600"/>
              </a:lnSpc>
              <a:spcBef>
                <a:spcPts val="0"/>
              </a:spcBef>
              <a:buFont typeface=".AppleSystemUIFont" charset="-120"/>
              <a:buChar char="–"/>
              <a:tabLst/>
              <a:defRPr sz="11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Item</a:t>
            </a:r>
          </a:p>
          <a:p>
            <a:pPr lvl="1"/>
            <a:r>
              <a:rPr lang="en-US" dirty="0"/>
              <a:t>Sub Item</a:t>
            </a:r>
          </a:p>
          <a:p>
            <a:pPr lvl="2"/>
            <a:r>
              <a:rPr lang="en-US" dirty="0"/>
              <a:t>Sub Item</a:t>
            </a:r>
          </a:p>
          <a:p>
            <a:pPr lvl="3"/>
            <a:r>
              <a:rPr lang="en-US" dirty="0"/>
              <a:t>Sub Item</a:t>
            </a:r>
          </a:p>
          <a:p>
            <a:pPr lvl="4"/>
            <a:r>
              <a:rPr lang="en-US" dirty="0"/>
              <a:t>Sub Item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463550" y="961780"/>
            <a:ext cx="6429375" cy="48053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07A3-F09E-014F-A487-53A311D7D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i="0" kern="1200" cap="all" baseline="0">
          <a:solidFill>
            <a:srgbClr val="00539B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accent1"/>
          </a:solidFill>
          <a:latin typeface="Arial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 baseline="0">
          <a:solidFill>
            <a:schemeClr val="accent1"/>
          </a:solidFill>
          <a:latin typeface="Arial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accent1"/>
          </a:solidFill>
          <a:latin typeface="Arial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accent1"/>
          </a:solidFill>
          <a:latin typeface="Arial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accent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D54294-7DF8-4529-A70F-F5E4F334E6BF}"/>
              </a:ext>
            </a:extLst>
          </p:cNvPr>
          <p:cNvSpPr/>
          <p:nvPr/>
        </p:nvSpPr>
        <p:spPr>
          <a:xfrm>
            <a:off x="0" y="0"/>
            <a:ext cx="12192000" cy="755374"/>
          </a:xfrm>
          <a:prstGeom prst="rect">
            <a:avLst/>
          </a:prstGeom>
          <a:solidFill>
            <a:srgbClr val="00408B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21AB305-AA9F-4CA9-8BFF-7A85444341D7}"/>
              </a:ext>
            </a:extLst>
          </p:cNvPr>
          <p:cNvSpPr txBox="1">
            <a:spLocks/>
          </p:cNvSpPr>
          <p:nvPr/>
        </p:nvSpPr>
        <p:spPr>
          <a:xfrm>
            <a:off x="464000" y="360954"/>
            <a:ext cx="10592776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all" baseline="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Introduction | City of Lake Dallas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3F39BA-8F32-4694-A34A-E8DFC86FDCE7}"/>
              </a:ext>
            </a:extLst>
          </p:cNvPr>
          <p:cNvSpPr txBox="1">
            <a:spLocks/>
          </p:cNvSpPr>
          <p:nvPr/>
        </p:nvSpPr>
        <p:spPr>
          <a:xfrm>
            <a:off x="784826" y="1550030"/>
            <a:ext cx="5854513" cy="4145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ppleColorEmoji" charset="0"/>
              <a:buChar char="➖"/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Stormwater Utility Overview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/>
              <a:t>A Stormwater Utility is a user-fee-based funding program for the City’s drainage management activities and drainage infrastructure needs.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1" dirty="0"/>
          </a:p>
          <a:p>
            <a:pPr lvl="0">
              <a:lnSpc>
                <a:spcPct val="150000"/>
              </a:lnSpc>
              <a:spcBef>
                <a:spcPts val="50"/>
              </a:spcBef>
              <a:defRPr/>
            </a:pPr>
            <a:r>
              <a:rPr lang="en-US" sz="1800" dirty="0"/>
              <a:t>Authorized by Texas Local Government Code Chapter 552</a:t>
            </a:r>
          </a:p>
          <a:p>
            <a:pPr lvl="0">
              <a:lnSpc>
                <a:spcPct val="150000"/>
              </a:lnSpc>
              <a:spcBef>
                <a:spcPts val="50"/>
              </a:spcBef>
              <a:defRPr/>
            </a:pPr>
            <a:r>
              <a:rPr lang="en-US" sz="1800" dirty="0"/>
              <a:t>Funding for current and future City drainage operating expenses and needs</a:t>
            </a:r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8AEACF0-0035-411C-B9D1-E4F684A3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000" y="6167224"/>
            <a:ext cx="1458585" cy="31719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98E8822-69A6-4193-8A2C-F606FFC75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246462"/>
              </p:ext>
            </p:extLst>
          </p:nvPr>
        </p:nvGraphicFramePr>
        <p:xfrm>
          <a:off x="6973432" y="1579589"/>
          <a:ext cx="5218568" cy="458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16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D54294-7DF8-4529-A70F-F5E4F334E6BF}"/>
              </a:ext>
            </a:extLst>
          </p:cNvPr>
          <p:cNvSpPr/>
          <p:nvPr/>
        </p:nvSpPr>
        <p:spPr>
          <a:xfrm>
            <a:off x="0" y="0"/>
            <a:ext cx="12192000" cy="755374"/>
          </a:xfrm>
          <a:prstGeom prst="rect">
            <a:avLst/>
          </a:prstGeom>
          <a:solidFill>
            <a:srgbClr val="00408B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21AB305-AA9F-4CA9-8BFF-7A85444341D7}"/>
              </a:ext>
            </a:extLst>
          </p:cNvPr>
          <p:cNvSpPr txBox="1">
            <a:spLocks/>
          </p:cNvSpPr>
          <p:nvPr/>
        </p:nvSpPr>
        <p:spPr>
          <a:xfrm>
            <a:off x="464000" y="360954"/>
            <a:ext cx="10592776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all" baseline="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Billing System | City of Lake Dallas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3F39BA-8F32-4694-A34A-E8DFC86FDCE7}"/>
              </a:ext>
            </a:extLst>
          </p:cNvPr>
          <p:cNvSpPr txBox="1">
            <a:spLocks/>
          </p:cNvSpPr>
          <p:nvPr/>
        </p:nvSpPr>
        <p:spPr>
          <a:xfrm>
            <a:off x="784826" y="1550031"/>
            <a:ext cx="5597313" cy="2835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ppleColorEmoji" charset="0"/>
              <a:buChar char="➖"/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STORMWATER BILLING SYSTEM</a:t>
            </a:r>
          </a:p>
          <a:p>
            <a:pPr lvl="0">
              <a:lnSpc>
                <a:spcPct val="150000"/>
              </a:lnSpc>
              <a:spcBef>
                <a:spcPts val="50"/>
              </a:spcBef>
              <a:defRPr/>
            </a:pPr>
            <a:r>
              <a:rPr lang="en-US" sz="1800" dirty="0"/>
              <a:t>Must be able to tie impervious area by property </a:t>
            </a:r>
            <a:br>
              <a:rPr lang="en-US" sz="1800" dirty="0"/>
            </a:br>
            <a:r>
              <a:rPr lang="en-US" sz="1800" dirty="0"/>
              <a:t>back to accounts within utility billing system</a:t>
            </a:r>
          </a:p>
          <a:p>
            <a:pPr lvl="0">
              <a:lnSpc>
                <a:spcPct val="150000"/>
              </a:lnSpc>
              <a:spcBef>
                <a:spcPts val="50"/>
              </a:spcBef>
              <a:defRPr/>
            </a:pPr>
            <a:r>
              <a:rPr lang="en-US" sz="1800" dirty="0"/>
              <a:t>Must be maintained periodically to ensure impervious area for new and existing properties are accurately reflected and accounted for</a:t>
            </a:r>
          </a:p>
          <a:p>
            <a:pPr lvl="0">
              <a:lnSpc>
                <a:spcPct val="150000"/>
              </a:lnSpc>
              <a:spcBef>
                <a:spcPts val="50"/>
              </a:spcBef>
              <a:defRPr/>
            </a:pPr>
            <a:r>
              <a:rPr lang="en-US" sz="1800" dirty="0"/>
              <a:t>Potential issues:</a:t>
            </a:r>
          </a:p>
          <a:p>
            <a:pPr lvl="1">
              <a:spcBef>
                <a:spcPts val="50"/>
              </a:spcBef>
              <a:defRPr/>
            </a:pPr>
            <a:r>
              <a:rPr lang="en-US" sz="1800" dirty="0"/>
              <a:t>Parcels without active water/sewer service</a:t>
            </a:r>
          </a:p>
          <a:p>
            <a:pPr lvl="1">
              <a:spcBef>
                <a:spcPts val="50"/>
              </a:spcBef>
              <a:defRPr/>
            </a:pPr>
            <a:r>
              <a:rPr lang="en-US" sz="1800" dirty="0"/>
              <a:t>Multiple accounts on same parcel</a:t>
            </a:r>
          </a:p>
        </p:txBody>
      </p:sp>
      <p:pic>
        <p:nvPicPr>
          <p:cNvPr id="13" name="Picture 12" descr="A picture containing outdoor, road, way, ground&#10;&#10;Description automatically generated">
            <a:extLst>
              <a:ext uri="{FF2B5EF4-FFF2-40B4-BE49-F238E27FC236}">
                <a16:creationId xmlns:a16="http://schemas.microsoft.com/office/drawing/2014/main" id="{2A8E0333-E660-4417-BC29-F6981BA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" t="3926" r="51576"/>
          <a:stretch/>
        </p:blipFill>
        <p:spPr>
          <a:xfrm>
            <a:off x="7391400" y="755374"/>
            <a:ext cx="4800600" cy="6102626"/>
          </a:xfrm>
          <a:prstGeom prst="rect">
            <a:avLst/>
          </a:prstGeom>
        </p:spPr>
      </p:pic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8AEACF0-0035-411C-B9D1-E4F684A346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4000" y="6167224"/>
            <a:ext cx="1458585" cy="3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D54294-7DF8-4529-A70F-F5E4F334E6BF}"/>
              </a:ext>
            </a:extLst>
          </p:cNvPr>
          <p:cNvSpPr/>
          <p:nvPr/>
        </p:nvSpPr>
        <p:spPr>
          <a:xfrm>
            <a:off x="0" y="0"/>
            <a:ext cx="12192000" cy="755374"/>
          </a:xfrm>
          <a:prstGeom prst="rect">
            <a:avLst/>
          </a:prstGeom>
          <a:solidFill>
            <a:srgbClr val="00408B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21AB305-AA9F-4CA9-8BFF-7A85444341D7}"/>
              </a:ext>
            </a:extLst>
          </p:cNvPr>
          <p:cNvSpPr txBox="1">
            <a:spLocks/>
          </p:cNvSpPr>
          <p:nvPr/>
        </p:nvSpPr>
        <p:spPr>
          <a:xfrm>
            <a:off x="464000" y="360954"/>
            <a:ext cx="10592776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all" baseline="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Impervious area determination | City of Lake Dallas</a:t>
            </a:r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8AEACF0-0035-411C-B9D1-E4F684A3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4000" y="6167224"/>
            <a:ext cx="1458585" cy="317192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BE63F347-6728-44B3-9E3A-EF1D3554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38" y="1428749"/>
            <a:ext cx="3497747" cy="526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BE18B3A8-BA08-4732-B47A-5C1C227A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46" y="1428749"/>
            <a:ext cx="4888942" cy="425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92521C-233A-4EAF-91ED-21694C6751D9}"/>
              </a:ext>
            </a:extLst>
          </p:cNvPr>
          <p:cNvSpPr txBox="1"/>
          <p:nvPr/>
        </p:nvSpPr>
        <p:spPr>
          <a:xfrm>
            <a:off x="464000" y="812513"/>
            <a:ext cx="786085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IMPERVIOUS AREA </a:t>
            </a:r>
            <a:r>
              <a:rPr lang="en-US" b="1" cap="all" dirty="0">
                <a:solidFill>
                  <a:srgbClr val="D30028"/>
                </a:solidFill>
                <a:latin typeface="Arial" charset="0"/>
              </a:rPr>
              <a:t>delineation for non-residential parcels</a:t>
            </a:r>
            <a:endParaRPr kumimoji="0" lang="en-US" sz="1800" b="1" i="0" u="none" strike="noStrike" kern="1200" cap="all" spc="0" normalizeH="0" baseline="0" noProof="0" dirty="0">
              <a:ln>
                <a:noFill/>
              </a:ln>
              <a:solidFill>
                <a:srgbClr val="D3002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E64293-17F9-4C3E-8CAF-8A4374C3B4B7}"/>
              </a:ext>
            </a:extLst>
          </p:cNvPr>
          <p:cNvSpPr/>
          <p:nvPr/>
        </p:nvSpPr>
        <p:spPr>
          <a:xfrm>
            <a:off x="0" y="2659428"/>
            <a:ext cx="6979298" cy="1022846"/>
          </a:xfrm>
          <a:prstGeom prst="rect">
            <a:avLst/>
          </a:prstGeom>
          <a:solidFill>
            <a:srgbClr val="00539B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2633" y="3939735"/>
            <a:ext cx="2743200" cy="365125"/>
          </a:xfrm>
        </p:spPr>
        <p:txBody>
          <a:bodyPr/>
          <a:lstStyle/>
          <a:p>
            <a:fld id="{414507A3-F09E-014F-A487-53A311D7D46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784826" y="1550030"/>
            <a:ext cx="5347642" cy="4165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ppleColorEmoji" charset="0"/>
              <a:buChar char="➖"/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IMPERVIOUS AREA FOR TYPICAL 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SINGLE-FAMILY RESIDENTIAL UNIT</a:t>
            </a:r>
          </a:p>
          <a:p>
            <a:pPr marL="0" lvl="0" indent="0">
              <a:lnSpc>
                <a:spcPct val="150000"/>
              </a:lnSpc>
              <a:spcBef>
                <a:spcPts val="50"/>
              </a:spcBef>
              <a:buNone/>
              <a:defRPr/>
            </a:pPr>
            <a:endParaRPr lang="en-US" sz="1000" dirty="0"/>
          </a:p>
          <a:p>
            <a:pPr marL="0" lvl="0" indent="0">
              <a:lnSpc>
                <a:spcPct val="150000"/>
              </a:lnSpc>
              <a:spcBef>
                <a:spcPts val="50"/>
              </a:spcBef>
              <a:buNone/>
              <a:defRPr/>
            </a:pPr>
            <a:r>
              <a:rPr lang="en-US" sz="1800" b="1" dirty="0">
                <a:solidFill>
                  <a:schemeClr val="bg1"/>
                </a:solidFill>
              </a:rPr>
              <a:t>Total impervious area calculation = home + driveway + sidewalk + shed (or similar addition)</a:t>
            </a:r>
          </a:p>
          <a:p>
            <a:pPr lvl="0">
              <a:lnSpc>
                <a:spcPct val="150000"/>
              </a:lnSpc>
              <a:spcBef>
                <a:spcPts val="50"/>
              </a:spcBef>
              <a:defRPr/>
            </a:pPr>
            <a:endParaRPr lang="en-US" sz="1800" dirty="0"/>
          </a:p>
          <a:p>
            <a:pPr marL="0" lvl="0" indent="0">
              <a:lnSpc>
                <a:spcPct val="150000"/>
              </a:lnSpc>
              <a:spcBef>
                <a:spcPts val="50"/>
              </a:spcBef>
              <a:buNone/>
              <a:defRPr/>
            </a:pPr>
            <a:r>
              <a:rPr lang="en-US" sz="1800" b="1" dirty="0"/>
              <a:t>City of Lake Dallas</a:t>
            </a:r>
          </a:p>
          <a:p>
            <a:pPr marL="0" lvl="0" indent="0">
              <a:lnSpc>
                <a:spcPct val="150000"/>
              </a:lnSpc>
              <a:spcBef>
                <a:spcPts val="50"/>
              </a:spcBef>
              <a:buNone/>
              <a:defRPr/>
            </a:pPr>
            <a:r>
              <a:rPr lang="en-US" sz="1800" dirty="0"/>
              <a:t>1 ERU = 3,220 sf impervious area</a:t>
            </a:r>
          </a:p>
          <a:p>
            <a:pPr marL="0" lvl="0" indent="0">
              <a:lnSpc>
                <a:spcPct val="150000"/>
              </a:lnSpc>
              <a:spcBef>
                <a:spcPts val="50"/>
              </a:spcBef>
              <a:buNone/>
              <a:defRPr/>
            </a:pPr>
            <a:r>
              <a:rPr lang="en-US" sz="1800" dirty="0"/>
              <a:t>(Sampled 20 random residential lots within the City of Lake Dallas)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F8C6F469-905F-4D42-875A-BFBEE7D5D1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91283" y="1359197"/>
            <a:ext cx="4713875" cy="5055326"/>
            <a:chOff x="4293267" y="1548359"/>
            <a:chExt cx="4136814" cy="4435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BA38EF-30A7-417D-B031-45F5E691C63A}"/>
                </a:ext>
              </a:extLst>
            </p:cNvPr>
            <p:cNvSpPr/>
            <p:nvPr/>
          </p:nvSpPr>
          <p:spPr>
            <a:xfrm>
              <a:off x="6883935" y="1551534"/>
              <a:ext cx="1546146" cy="41087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26961241-492D-4A78-86F7-35CDFA54D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3267" y="1548359"/>
              <a:ext cx="4136814" cy="4435997"/>
              <a:chOff x="4321968" y="1058030"/>
              <a:chExt cx="4136814" cy="4435997"/>
            </a:xfrm>
          </p:grpSpPr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FDB16E80-4031-48D6-A215-D86B6F61FC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8679" y="1874884"/>
                <a:ext cx="985486" cy="3240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eaLnBrk="1" hangingPunct="1">
                  <a:spcBef>
                    <a:spcPts val="600"/>
                  </a:spcBef>
                  <a:buClr>
                    <a:srgbClr val="333C57"/>
                  </a:buClr>
                  <a:buSzPct val="70000"/>
                  <a:defRPr sz="2000">
                    <a:solidFill>
                      <a:srgbClr val="3C4668"/>
                    </a:solidFill>
                    <a:latin typeface="Candara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l">
                  <a:defRPr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Shed</a:t>
                </a:r>
              </a:p>
            </p:txBody>
          </p:sp>
          <p:sp>
            <p:nvSpPr>
              <p:cNvPr id="10" name="Text Box 16">
                <a:extLst>
                  <a:ext uri="{FF2B5EF4-FFF2-40B4-BE49-F238E27FC236}">
                    <a16:creationId xmlns:a16="http://schemas.microsoft.com/office/drawing/2014/main" id="{7111866C-5BD8-4AA4-ADCD-608489205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8679" y="4313405"/>
                <a:ext cx="1371530" cy="5997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eaLnBrk="1" hangingPunct="1">
                  <a:spcBef>
                    <a:spcPts val="600"/>
                  </a:spcBef>
                  <a:buClr>
                    <a:srgbClr val="333C57"/>
                  </a:buClr>
                  <a:buSzPct val="70000"/>
                  <a:defRPr sz="2000">
                    <a:solidFill>
                      <a:srgbClr val="3C4668"/>
                    </a:solidFill>
                    <a:latin typeface="Candara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l">
                  <a:lnSpc>
                    <a:spcPts val="2400"/>
                  </a:lnSpc>
                  <a:defRPr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Driveway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sidewalk</a:t>
                </a:r>
              </a:p>
            </p:txBody>
          </p:sp>
          <p:grpSp>
            <p:nvGrpSpPr>
              <p:cNvPr id="11" name="Group 2">
                <a:extLst>
                  <a:ext uri="{FF2B5EF4-FFF2-40B4-BE49-F238E27FC236}">
                    <a16:creationId xmlns:a16="http://schemas.microsoft.com/office/drawing/2014/main" id="{8B4415DA-7B76-45BC-9384-A7DF9855B5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1969" y="1382115"/>
                <a:ext cx="2590800" cy="3788375"/>
                <a:chOff x="4275138" y="924915"/>
                <a:chExt cx="2590800" cy="3788375"/>
              </a:xfrm>
            </p:grpSpPr>
            <p:sp>
              <p:nvSpPr>
                <p:cNvPr id="20" name="Rectangle 3">
                  <a:extLst>
                    <a:ext uri="{FF2B5EF4-FFF2-40B4-BE49-F238E27FC236}">
                      <a16:creationId xmlns:a16="http://schemas.microsoft.com/office/drawing/2014/main" id="{58F6CAC1-4A9C-44B0-A409-BC180C826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5138" y="924915"/>
                  <a:ext cx="2590800" cy="378184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38B56"/>
                    </a:gs>
                    <a:gs pos="50000">
                      <a:srgbClr val="82AC89"/>
                    </a:gs>
                    <a:gs pos="100000">
                      <a:srgbClr val="427E4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rgbClr val="3C3620">
                      <a:alpha val="56000"/>
                    </a:srgb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AutoShape 8">
                  <a:extLst>
                    <a:ext uri="{FF2B5EF4-FFF2-40B4-BE49-F238E27FC236}">
                      <a16:creationId xmlns:a16="http://schemas.microsoft.com/office/drawing/2014/main" id="{E983125D-15DB-4B3B-9375-E6425FCEB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63731" y="1430338"/>
                  <a:ext cx="545011" cy="381000"/>
                </a:xfrm>
                <a:prstGeom prst="bevel">
                  <a:avLst>
                    <a:gd name="adj" fmla="val 12500"/>
                  </a:avLst>
                </a:prstGeom>
                <a:gradFill flip="none" rotWithShape="1">
                  <a:gsLst>
                    <a:gs pos="0">
                      <a:srgbClr val="695F39"/>
                    </a:gs>
                    <a:gs pos="50000">
                      <a:srgbClr val="877A49"/>
                    </a:gs>
                    <a:gs pos="100000">
                      <a:srgbClr val="695F3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rgbClr val="3C3620">
                      <a:alpha val="56000"/>
                    </a:srgb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" name="Group 12">
                  <a:extLst>
                    <a:ext uri="{FF2B5EF4-FFF2-40B4-BE49-F238E27FC236}">
                      <a16:creationId xmlns:a16="http://schemas.microsoft.com/office/drawing/2014/main" id="{82BC8808-D2EB-49B7-BB2B-973FBA08BE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5738" y="3411538"/>
                  <a:ext cx="1143000" cy="1301752"/>
                  <a:chOff x="2208" y="2400"/>
                  <a:chExt cx="720" cy="820"/>
                </a:xfrm>
                <a:blipFill dpi="0" rotWithShape="1">
                  <a:blip r:embed="rId3"/>
                  <a:srcRect/>
                  <a:tile tx="0" ty="0" sx="15000" sy="15000" flip="none" algn="tl"/>
                </a:blipFill>
              </p:grpSpPr>
              <p:sp>
                <p:nvSpPr>
                  <p:cNvPr id="33" name="Rectangle 13">
                    <a:extLst>
                      <a:ext uri="{FF2B5EF4-FFF2-40B4-BE49-F238E27FC236}">
                        <a16:creationId xmlns:a16="http://schemas.microsoft.com/office/drawing/2014/main" id="{6210FA48-F71F-4A78-AFEE-D2460FD492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5" y="2400"/>
                    <a:ext cx="383" cy="820"/>
                  </a:xfrm>
                  <a:prstGeom prst="rect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2530DA87-1A20-4BB8-AADC-77E8111A94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00"/>
                    <a:ext cx="96" cy="172"/>
                  </a:xfrm>
                  <a:prstGeom prst="rect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Rectangle 15">
                    <a:extLst>
                      <a:ext uri="{FF2B5EF4-FFF2-40B4-BE49-F238E27FC236}">
                        <a16:creationId xmlns:a16="http://schemas.microsoft.com/office/drawing/2014/main" id="{CEE1EF9E-B222-47DB-8FD7-2924523B05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640"/>
                    <a:ext cx="121" cy="96"/>
                  </a:xfrm>
                  <a:prstGeom prst="rect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" name="Rectangle 15">
                  <a:extLst>
                    <a:ext uri="{FF2B5EF4-FFF2-40B4-BE49-F238E27FC236}">
                      <a16:creationId xmlns:a16="http://schemas.microsoft.com/office/drawing/2014/main" id="{039E0D23-3ADB-4EF5-8899-8E1860C5F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0226" y="3792537"/>
                  <a:ext cx="192088" cy="152400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5000" sy="15000" flip="none" algn="tl"/>
                </a:blipFill>
                <a:ln w="9525">
                  <a:solidFill>
                    <a:srgbClr val="3C3620">
                      <a:alpha val="56000"/>
                    </a:srgbClr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" name="Group 19">
                  <a:extLst>
                    <a:ext uri="{FF2B5EF4-FFF2-40B4-BE49-F238E27FC236}">
                      <a16:creationId xmlns:a16="http://schemas.microsoft.com/office/drawing/2014/main" id="{48F542C3-E29C-41F4-A012-ECECCACC5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2808" y="2268538"/>
                  <a:ext cx="1802130" cy="1143000"/>
                  <a:chOff x="528" y="1824"/>
                  <a:chExt cx="864" cy="576"/>
                </a:xfrm>
                <a:gradFill flip="none" rotWithShape="1">
                  <a:gsLst>
                    <a:gs pos="0">
                      <a:srgbClr val="695F39"/>
                    </a:gs>
                    <a:gs pos="50000">
                      <a:srgbClr val="877A49"/>
                    </a:gs>
                    <a:gs pos="100000">
                      <a:srgbClr val="695F39"/>
                    </a:gs>
                  </a:gsLst>
                  <a:lin ang="5400000" scaled="0"/>
                  <a:tileRect/>
                </a:gradFill>
              </p:grpSpPr>
              <p:sp>
                <p:nvSpPr>
                  <p:cNvPr id="26" name="Rectangle 20">
                    <a:extLst>
                      <a:ext uri="{FF2B5EF4-FFF2-40B4-BE49-F238E27FC236}">
                        <a16:creationId xmlns:a16="http://schemas.microsoft.com/office/drawing/2014/main" id="{F1B5B416-D441-4288-B48C-87C1CE540D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824"/>
                    <a:ext cx="864" cy="576"/>
                  </a:xfrm>
                  <a:prstGeom prst="rect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7" name="AutoShape 21">
                    <a:extLst>
                      <a:ext uri="{FF2B5EF4-FFF2-40B4-BE49-F238E27FC236}">
                        <a16:creationId xmlns:a16="http://schemas.microsoft.com/office/drawing/2014/main" id="{033D55AB-295B-4799-A623-5B0F0198E52B}"/>
                      </a:ext>
                    </a:extLst>
                  </p:cNvPr>
                  <p:cNvCxnSpPr>
                    <a:cxnSpLocks noChangeShapeType="1"/>
                    <a:stCxn id="26" idx="1"/>
                    <a:endCxn id="26" idx="1"/>
                  </p:cNvCxnSpPr>
                  <p:nvPr/>
                </p:nvCxnSpPr>
                <p:spPr bwMode="auto">
                  <a:xfrm>
                    <a:off x="528" y="2112"/>
                    <a:ext cx="0" cy="0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8" name="Line 22">
                    <a:extLst>
                      <a:ext uri="{FF2B5EF4-FFF2-40B4-BE49-F238E27FC236}">
                        <a16:creationId xmlns:a16="http://schemas.microsoft.com/office/drawing/2014/main" id="{2A703E91-5038-4553-9EB0-9C9600AE80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" y="1824"/>
                    <a:ext cx="144" cy="288"/>
                  </a:xfrm>
                  <a:prstGeom prst="line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Line 23">
                    <a:extLst>
                      <a:ext uri="{FF2B5EF4-FFF2-40B4-BE49-F238E27FC236}">
                        <a16:creationId xmlns:a16="http://schemas.microsoft.com/office/drawing/2014/main" id="{5F983966-4112-4448-AF18-811E3A232C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" y="2112"/>
                    <a:ext cx="144" cy="288"/>
                  </a:xfrm>
                  <a:prstGeom prst="line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Line 24">
                    <a:extLst>
                      <a:ext uri="{FF2B5EF4-FFF2-40B4-BE49-F238E27FC236}">
                        <a16:creationId xmlns:a16="http://schemas.microsoft.com/office/drawing/2014/main" id="{20DB3774-B4D4-42AD-A9D4-1A3DC9931C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1824"/>
                    <a:ext cx="144" cy="288"/>
                  </a:xfrm>
                  <a:prstGeom prst="line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Line 25">
                    <a:extLst>
                      <a:ext uri="{FF2B5EF4-FFF2-40B4-BE49-F238E27FC236}">
                        <a16:creationId xmlns:a16="http://schemas.microsoft.com/office/drawing/2014/main" id="{397D93FA-62EC-4C12-BDCF-583C72EA70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112"/>
                    <a:ext cx="144" cy="288"/>
                  </a:xfrm>
                  <a:prstGeom prst="line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2" name="AutoShape 26">
                    <a:extLst>
                      <a:ext uri="{FF2B5EF4-FFF2-40B4-BE49-F238E27FC236}">
                        <a16:creationId xmlns:a16="http://schemas.microsoft.com/office/drawing/2014/main" id="{94EAFF3D-E91E-4052-8A33-68AA71A8470F}"/>
                      </a:ext>
                    </a:extLst>
                  </p:cNvPr>
                  <p:cNvCxnSpPr>
                    <a:cxnSpLocks noChangeShapeType="1"/>
                    <a:stCxn id="29" idx="0"/>
                    <a:endCxn id="31" idx="0"/>
                  </p:cNvCxnSpPr>
                  <p:nvPr/>
                </p:nvCxnSpPr>
                <p:spPr bwMode="auto">
                  <a:xfrm>
                    <a:off x="672" y="2112"/>
                    <a:ext cx="576" cy="0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3C3620">
                        <a:alpha val="56000"/>
                      </a:srgbClr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5" name="Rectangle 14">
                  <a:extLst>
                    <a:ext uri="{FF2B5EF4-FFF2-40B4-BE49-F238E27FC236}">
                      <a16:creationId xmlns:a16="http://schemas.microsoft.com/office/drawing/2014/main" id="{3EB541EF-076C-43C8-8361-21B6AB6BF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5738" y="3679824"/>
                  <a:ext cx="152400" cy="265113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5000" sy="15000" flip="none" algn="tl"/>
                </a:blipFill>
                <a:ln w="9525">
                  <a:solidFill>
                    <a:srgbClr val="3C3620">
                      <a:alpha val="56000"/>
                    </a:srgbClr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35B89AAF-CB8C-4DD3-A1C0-78BCE47AD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1969" y="5169942"/>
                <a:ext cx="4136813" cy="3240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ts val="880"/>
                  </a:spcBef>
                  <a:buClr>
                    <a:srgbClr val="333C57"/>
                  </a:buClr>
                  <a:buSzPct val="70000"/>
                  <a:defRPr/>
                </a:pPr>
                <a:r>
                  <a:rPr lang="en-US" b="1" dirty="0">
                    <a:solidFill>
                      <a:srgbClr val="3C466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TYPICAL RESIDENTIAL PARCEL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1A144C-D6C8-4886-85DC-CA924266BB49}"/>
                  </a:ext>
                </a:extLst>
              </p:cNvPr>
              <p:cNvSpPr txBox="1"/>
              <p:nvPr/>
            </p:nvSpPr>
            <p:spPr>
              <a:xfrm>
                <a:off x="7058679" y="3138336"/>
                <a:ext cx="1055377" cy="3240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eaLnBrk="1" hangingPunct="1">
                  <a:spcBef>
                    <a:spcPts val="600"/>
                  </a:spcBef>
                  <a:buClr>
                    <a:srgbClr val="333C57"/>
                  </a:buClr>
                  <a:buSzPct val="70000"/>
                  <a:defRPr sz="2000">
                    <a:solidFill>
                      <a:srgbClr val="3C4668"/>
                    </a:solidFill>
                    <a:latin typeface="Candara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l">
                  <a:defRPr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sp>
            <p:nvSpPr>
              <p:cNvPr id="15" name="Line 17">
                <a:extLst>
                  <a:ext uri="{FF2B5EF4-FFF2-40B4-BE49-F238E27FC236}">
                    <a16:creationId xmlns:a16="http://schemas.microsoft.com/office/drawing/2014/main" id="{EF37FD46-78C1-4618-AAA2-978D6C6F9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1769" y="4619555"/>
                <a:ext cx="5267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E50B973A-7791-4EE3-8456-6C44E1A42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0503" y="3313785"/>
                <a:ext cx="3840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9751D879-F3CD-4BCD-BBA7-FE7CE0653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0655" y="2046420"/>
                <a:ext cx="5267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5">
                <a:extLst>
                  <a:ext uri="{FF2B5EF4-FFF2-40B4-BE49-F238E27FC236}">
                    <a16:creationId xmlns:a16="http://schemas.microsoft.com/office/drawing/2014/main" id="{A5C8DC31-9393-429D-9E85-E116BE2F5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1968" y="1058030"/>
                <a:ext cx="4136812" cy="3240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ts val="880"/>
                  </a:spcBef>
                  <a:buClr>
                    <a:srgbClr val="333C57"/>
                  </a:buClr>
                  <a:buSzPct val="70000"/>
                  <a:defRPr/>
                </a:pPr>
                <a:r>
                  <a:rPr lang="en-US" b="1" dirty="0">
                    <a:solidFill>
                      <a:srgbClr val="3C466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ERU =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BD62799-AAEA-434A-B306-1B6BD7CD4416}"/>
                  </a:ext>
                </a:extLst>
              </p:cNvPr>
              <p:cNvSpPr/>
              <p:nvPr/>
            </p:nvSpPr>
            <p:spPr>
              <a:xfrm>
                <a:off x="4321969" y="1058030"/>
                <a:ext cx="4136813" cy="443001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E102A36-FB72-4115-A3F1-C63BA0EC38C6}"/>
              </a:ext>
            </a:extLst>
          </p:cNvPr>
          <p:cNvSpPr/>
          <p:nvPr/>
        </p:nvSpPr>
        <p:spPr>
          <a:xfrm>
            <a:off x="0" y="8553"/>
            <a:ext cx="12192000" cy="755374"/>
          </a:xfrm>
          <a:prstGeom prst="rect">
            <a:avLst/>
          </a:prstGeom>
          <a:solidFill>
            <a:srgbClr val="00408B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91DA6972-10B4-4D5D-9AB1-F577C50C06EB}"/>
              </a:ext>
            </a:extLst>
          </p:cNvPr>
          <p:cNvSpPr txBox="1">
            <a:spLocks/>
          </p:cNvSpPr>
          <p:nvPr/>
        </p:nvSpPr>
        <p:spPr>
          <a:xfrm>
            <a:off x="464000" y="360954"/>
            <a:ext cx="10592776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all" baseline="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ERU Determination | City of Lake Dallas</a:t>
            </a:r>
          </a:p>
        </p:txBody>
      </p:sp>
    </p:spTree>
    <p:extLst>
      <p:ext uri="{BB962C8B-B14F-4D97-AF65-F5344CB8AC3E}">
        <p14:creationId xmlns:p14="http://schemas.microsoft.com/office/powerpoint/2010/main" val="6865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D54294-7DF8-4529-A70F-F5E4F334E6BF}"/>
              </a:ext>
            </a:extLst>
          </p:cNvPr>
          <p:cNvSpPr/>
          <p:nvPr/>
        </p:nvSpPr>
        <p:spPr>
          <a:xfrm>
            <a:off x="0" y="0"/>
            <a:ext cx="12192000" cy="755374"/>
          </a:xfrm>
          <a:prstGeom prst="rect">
            <a:avLst/>
          </a:prstGeom>
          <a:solidFill>
            <a:srgbClr val="00408B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21AB305-AA9F-4CA9-8BFF-7A85444341D7}"/>
              </a:ext>
            </a:extLst>
          </p:cNvPr>
          <p:cNvSpPr txBox="1">
            <a:spLocks/>
          </p:cNvSpPr>
          <p:nvPr/>
        </p:nvSpPr>
        <p:spPr>
          <a:xfrm>
            <a:off x="464000" y="360954"/>
            <a:ext cx="10592776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all" baseline="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Rate Analysis | City of Lake Dallas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3F39BA-8F32-4694-A34A-E8DFC86FDCE7}"/>
              </a:ext>
            </a:extLst>
          </p:cNvPr>
          <p:cNvSpPr txBox="1">
            <a:spLocks/>
          </p:cNvSpPr>
          <p:nvPr/>
        </p:nvSpPr>
        <p:spPr>
          <a:xfrm>
            <a:off x="1193292" y="1199683"/>
            <a:ext cx="6044599" cy="12788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ppleColorEmoji" charset="0"/>
              <a:buChar char="➖"/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ERU and revenue projections for FY 2022</a:t>
            </a:r>
          </a:p>
          <a:p>
            <a:pPr lvl="0">
              <a:lnSpc>
                <a:spcPct val="150000"/>
              </a:lnSpc>
              <a:spcBef>
                <a:spcPts val="50"/>
              </a:spcBef>
              <a:defRPr/>
            </a:pPr>
            <a:r>
              <a:rPr lang="en-US" sz="1800" dirty="0"/>
              <a:t>ERUs broken out by residential and non-residential</a:t>
            </a:r>
          </a:p>
          <a:p>
            <a:pPr lvl="1">
              <a:spcBef>
                <a:spcPts val="50"/>
              </a:spcBef>
              <a:defRPr/>
            </a:pPr>
            <a:r>
              <a:rPr lang="en-US" sz="1800" dirty="0"/>
              <a:t>Residential ERUs: 2,309</a:t>
            </a:r>
          </a:p>
          <a:p>
            <a:pPr lvl="1">
              <a:spcBef>
                <a:spcPts val="50"/>
              </a:spcBef>
              <a:defRPr/>
            </a:pPr>
            <a:r>
              <a:rPr lang="en-US" sz="1800" dirty="0"/>
              <a:t>Non-Residential ERUs: 2,282</a:t>
            </a:r>
          </a:p>
          <a:p>
            <a:pPr lvl="1">
              <a:spcBef>
                <a:spcPts val="50"/>
              </a:spcBef>
              <a:defRPr/>
            </a:pPr>
            <a:r>
              <a:rPr lang="en-US" sz="1800" dirty="0"/>
              <a:t>Total ERUs: 4,591</a:t>
            </a:r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8AEACF0-0035-411C-B9D1-E4F684A3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000" y="6167224"/>
            <a:ext cx="1458585" cy="317192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735B95F8-BCFC-481E-9D37-65DC8D986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41130"/>
              </p:ext>
            </p:extLst>
          </p:nvPr>
        </p:nvGraphicFramePr>
        <p:xfrm>
          <a:off x="1922585" y="3901096"/>
          <a:ext cx="777263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027">
                  <a:extLst>
                    <a:ext uri="{9D8B030D-6E8A-4147-A177-3AD203B41FA5}">
                      <a16:colId xmlns:a16="http://schemas.microsoft.com/office/drawing/2014/main" val="4005227390"/>
                    </a:ext>
                  </a:extLst>
                </a:gridCol>
                <a:gridCol w="1502201">
                  <a:extLst>
                    <a:ext uri="{9D8B030D-6E8A-4147-A177-3AD203B41FA5}">
                      <a16:colId xmlns:a16="http://schemas.microsoft.com/office/drawing/2014/main" val="2860459789"/>
                    </a:ext>
                  </a:extLst>
                </a:gridCol>
                <a:gridCol w="1502201">
                  <a:extLst>
                    <a:ext uri="{9D8B030D-6E8A-4147-A177-3AD203B41FA5}">
                      <a16:colId xmlns:a16="http://schemas.microsoft.com/office/drawing/2014/main" val="283136257"/>
                    </a:ext>
                  </a:extLst>
                </a:gridCol>
                <a:gridCol w="1502201">
                  <a:extLst>
                    <a:ext uri="{9D8B030D-6E8A-4147-A177-3AD203B41FA5}">
                      <a16:colId xmlns:a16="http://schemas.microsoft.com/office/drawing/2014/main" val="3502238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SWU Annual Revenue Projections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</a:t>
                      </a:r>
                      <a:br>
                        <a:rPr lang="en-US" dirty="0"/>
                      </a:br>
                      <a:r>
                        <a:rPr lang="en-US" sz="1600" i="1" dirty="0"/>
                        <a:t>(fee per ERU)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</a:t>
                      </a:r>
                      <a:br>
                        <a:rPr lang="en-US" dirty="0"/>
                      </a:br>
                      <a:r>
                        <a:rPr lang="en-US" sz="1600" i="1" dirty="0"/>
                        <a:t>(fee per ERU)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</a:t>
                      </a:r>
                      <a:br>
                        <a:rPr lang="en-US" dirty="0"/>
                      </a:br>
                      <a:r>
                        <a:rPr lang="en-US" sz="1600" i="1" dirty="0"/>
                        <a:t>(fee per ERU)</a:t>
                      </a:r>
                      <a:endParaRPr lang="en-US" sz="18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7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Residential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$166,248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$249,372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$332,496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328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Non-Residential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164,333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246,499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328,666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68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n-US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$330,581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$495,871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$661,162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439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9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74BFD44-F88F-4D6A-B688-A8716C927DF1}"/>
              </a:ext>
            </a:extLst>
          </p:cNvPr>
          <p:cNvSpPr txBox="1">
            <a:spLocks/>
          </p:cNvSpPr>
          <p:nvPr/>
        </p:nvSpPr>
        <p:spPr>
          <a:xfrm>
            <a:off x="784828" y="801912"/>
            <a:ext cx="10271948" cy="579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ppleColorEmoji" charset="0"/>
              <a:buChar char="➖"/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Forecast of Stormwater Expenses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DAF1D0-A8F2-4CEE-BB87-266E9E131A5D}"/>
              </a:ext>
            </a:extLst>
          </p:cNvPr>
          <p:cNvSpPr/>
          <p:nvPr/>
        </p:nvSpPr>
        <p:spPr>
          <a:xfrm>
            <a:off x="0" y="0"/>
            <a:ext cx="12192000" cy="755374"/>
          </a:xfrm>
          <a:prstGeom prst="rect">
            <a:avLst/>
          </a:prstGeom>
          <a:solidFill>
            <a:srgbClr val="00408B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1AD0D22-F6BF-4D4F-B028-A854D0E8E890}"/>
              </a:ext>
            </a:extLst>
          </p:cNvPr>
          <p:cNvSpPr txBox="1">
            <a:spLocks/>
          </p:cNvSpPr>
          <p:nvPr/>
        </p:nvSpPr>
        <p:spPr>
          <a:xfrm>
            <a:off x="464000" y="360954"/>
            <a:ext cx="10592776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all" baseline="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Expense forecast | City of Lake Dallas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51CBE0-1287-4ED7-A2FB-2443B4EDB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85372"/>
              </p:ext>
            </p:extLst>
          </p:nvPr>
        </p:nvGraphicFramePr>
        <p:xfrm>
          <a:off x="784828" y="1362075"/>
          <a:ext cx="11292872" cy="480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94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74BFD44-F88F-4D6A-B688-A8716C927DF1}"/>
              </a:ext>
            </a:extLst>
          </p:cNvPr>
          <p:cNvSpPr txBox="1">
            <a:spLocks/>
          </p:cNvSpPr>
          <p:nvPr/>
        </p:nvSpPr>
        <p:spPr>
          <a:xfrm>
            <a:off x="784828" y="1072468"/>
            <a:ext cx="10271948" cy="541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ppleColorEmoji" charset="0"/>
              <a:buChar char="➖"/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breakdown of Stormwater Expenses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DAF1D0-A8F2-4CEE-BB87-266E9E131A5D}"/>
              </a:ext>
            </a:extLst>
          </p:cNvPr>
          <p:cNvSpPr/>
          <p:nvPr/>
        </p:nvSpPr>
        <p:spPr>
          <a:xfrm>
            <a:off x="0" y="0"/>
            <a:ext cx="12192000" cy="755374"/>
          </a:xfrm>
          <a:prstGeom prst="rect">
            <a:avLst/>
          </a:prstGeom>
          <a:solidFill>
            <a:srgbClr val="00408B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1AD0D22-F6BF-4D4F-B028-A854D0E8E890}"/>
              </a:ext>
            </a:extLst>
          </p:cNvPr>
          <p:cNvSpPr txBox="1">
            <a:spLocks/>
          </p:cNvSpPr>
          <p:nvPr/>
        </p:nvSpPr>
        <p:spPr>
          <a:xfrm>
            <a:off x="464000" y="360954"/>
            <a:ext cx="10592776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all" baseline="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Expense forecast | City of Lake Dallas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5C50BF3-09A1-4BA0-8A16-9C54598EB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89306"/>
              </p:ext>
            </p:extLst>
          </p:nvPr>
        </p:nvGraphicFramePr>
        <p:xfrm>
          <a:off x="784828" y="1840864"/>
          <a:ext cx="10943172" cy="252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797">
                  <a:extLst>
                    <a:ext uri="{9D8B030D-6E8A-4147-A177-3AD203B41FA5}">
                      <a16:colId xmlns:a16="http://schemas.microsoft.com/office/drawing/2014/main" val="1754750317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2310617465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3582377151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721171083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2611312079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160136606"/>
                    </a:ext>
                  </a:extLst>
                </a:gridCol>
              </a:tblGrid>
              <a:tr h="3925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675372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Operation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24,880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26,291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27,052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27,841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5524258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Capital Outlay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280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5997307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Cash Capital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4,427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100,000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100,000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100,000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7743064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New Program O&amp;M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421,216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233,040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322,259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330,080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338,108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927537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Debt Service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69,999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69,999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69,999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69,999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0318139"/>
                  </a:ext>
                </a:extLst>
              </a:tr>
              <a:tr h="261294">
                <a:tc>
                  <a:txBody>
                    <a:bodyPr/>
                    <a:lstStyle/>
                    <a:p>
                      <a:r>
                        <a:rPr lang="en-US" b="1" dirty="0"/>
                        <a:t>Total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$450,773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$428,870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$518,813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$527,403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$536,228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76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5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74BFD44-F88F-4D6A-B688-A8716C927DF1}"/>
              </a:ext>
            </a:extLst>
          </p:cNvPr>
          <p:cNvSpPr txBox="1">
            <a:spLocks/>
          </p:cNvSpPr>
          <p:nvPr/>
        </p:nvSpPr>
        <p:spPr>
          <a:xfrm>
            <a:off x="784828" y="801912"/>
            <a:ext cx="10271948" cy="10576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ppleColorEmoji" charset="0"/>
              <a:buChar char="➖"/>
              <a:defRPr sz="1600" kern="1200" baseline="0">
                <a:solidFill>
                  <a:srgbClr val="4D4D4C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ColorEmoji" charset="0"/>
              <a:buChar char="➖"/>
              <a:defRPr sz="13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D300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Forecast of Stormwater utility</a:t>
            </a:r>
          </a:p>
          <a:p>
            <a:pPr lvl="0">
              <a:lnSpc>
                <a:spcPct val="150000"/>
              </a:lnSpc>
              <a:spcBef>
                <a:spcPts val="50"/>
              </a:spcBef>
              <a:defRPr/>
            </a:pPr>
            <a:r>
              <a:rPr lang="en-US" sz="1800" dirty="0"/>
              <a:t>Assuming annual growth of 25 additional ERUs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D3002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DAF1D0-A8F2-4CEE-BB87-266E9E131A5D}"/>
              </a:ext>
            </a:extLst>
          </p:cNvPr>
          <p:cNvSpPr/>
          <p:nvPr/>
        </p:nvSpPr>
        <p:spPr>
          <a:xfrm>
            <a:off x="0" y="0"/>
            <a:ext cx="12192000" cy="755374"/>
          </a:xfrm>
          <a:prstGeom prst="rect">
            <a:avLst/>
          </a:prstGeom>
          <a:solidFill>
            <a:srgbClr val="00408B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1AD0D22-F6BF-4D4F-B028-A854D0E8E890}"/>
              </a:ext>
            </a:extLst>
          </p:cNvPr>
          <p:cNvSpPr txBox="1">
            <a:spLocks/>
          </p:cNvSpPr>
          <p:nvPr/>
        </p:nvSpPr>
        <p:spPr>
          <a:xfrm>
            <a:off x="464000" y="360954"/>
            <a:ext cx="10592776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cap="all" baseline="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Fund balance summary | City of Lake Dallas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5C50BF3-09A1-4BA0-8A16-9C54598EB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34318"/>
              </p:ext>
            </p:extLst>
          </p:nvPr>
        </p:nvGraphicFramePr>
        <p:xfrm>
          <a:off x="784828" y="1881288"/>
          <a:ext cx="10943172" cy="355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797">
                  <a:extLst>
                    <a:ext uri="{9D8B030D-6E8A-4147-A177-3AD203B41FA5}">
                      <a16:colId xmlns:a16="http://schemas.microsoft.com/office/drawing/2014/main" val="1754750317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2310617465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3582377151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721171083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2611312079"/>
                    </a:ext>
                  </a:extLst>
                </a:gridCol>
                <a:gridCol w="1574075">
                  <a:extLst>
                    <a:ext uri="{9D8B030D-6E8A-4147-A177-3AD203B41FA5}">
                      <a16:colId xmlns:a16="http://schemas.microsoft.com/office/drawing/2014/main" val="160136606"/>
                    </a:ext>
                  </a:extLst>
                </a:gridCol>
              </a:tblGrid>
              <a:tr h="3925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675372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Beginning Fund 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$114,799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$73,825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4577607"/>
                  </a:ext>
                </a:extLst>
              </a:tr>
              <a:tr h="19750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5719026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r>
                        <a:rPr lang="en-US" b="1" dirty="0"/>
                        <a:t>Total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$450,773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$428,870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$518,813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$527,403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$536,228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762947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Monthly Billable ERUs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4,591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4,641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4,666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4,691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6684041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r>
                        <a:rPr lang="en-US" b="1" dirty="0"/>
                        <a:t>Total Revenue ($9 per ERU)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$495,871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$498,571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$501,271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$503,971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$506,671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6530350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lvl="1"/>
                      <a:r>
                        <a:rPr lang="en-US" sz="1600" b="0" i="1" dirty="0"/>
                        <a:t>Over/Under Recovery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$69,702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-$17,542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-$23,432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-$29,557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0441741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Over/Under Recovery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1696713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8873283"/>
                  </a:ext>
                </a:extLst>
              </a:tr>
              <a:tr h="35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Ending Fund 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$114,799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$73,825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$44,269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9626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01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alff 2017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39B"/>
      </a:accent1>
      <a:accent2>
        <a:srgbClr val="E31837"/>
      </a:accent2>
      <a:accent3>
        <a:srgbClr val="F3B13B"/>
      </a:accent3>
      <a:accent4>
        <a:srgbClr val="4C4D4C"/>
      </a:accent4>
      <a:accent5>
        <a:srgbClr val="009CD7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A37AE4C5-0524-4CC8-90D3-C635B52262F1}" vid="{DD9AA845-961D-4EB6-AF86-D4EC8E0E17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About Halff</Template>
  <TotalTime>5936</TotalTime>
  <Words>529</Words>
  <Application>Microsoft Office PowerPoint</Application>
  <PresentationFormat>Widescreen</PresentationFormat>
  <Paragraphs>153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.AppleSystemUIFont</vt:lpstr>
      <vt:lpstr>AppleColorEmoji</vt:lpstr>
      <vt:lpstr>AppleSDGothicNeo-Regular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Courson, Keith</dc:creator>
  <cp:lastModifiedBy>Karim Virani</cp:lastModifiedBy>
  <cp:revision>317</cp:revision>
  <dcterms:created xsi:type="dcterms:W3CDTF">2019-03-26T18:11:07Z</dcterms:created>
  <dcterms:modified xsi:type="dcterms:W3CDTF">2021-09-16T22:21:59Z</dcterms:modified>
</cp:coreProperties>
</file>